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2" r:id="rId1"/>
    <p:sldMasterId id="2147483674" r:id="rId2"/>
  </p:sldMasterIdLst>
  <p:notesMasterIdLst>
    <p:notesMasterId r:id="rId22"/>
  </p:notesMasterIdLst>
  <p:sldIdLst>
    <p:sldId id="257" r:id="rId3"/>
    <p:sldId id="260" r:id="rId4"/>
    <p:sldId id="716" r:id="rId5"/>
    <p:sldId id="717" r:id="rId6"/>
    <p:sldId id="261" r:id="rId7"/>
    <p:sldId id="742" r:id="rId8"/>
    <p:sldId id="735" r:id="rId9"/>
    <p:sldId id="733" r:id="rId10"/>
    <p:sldId id="736" r:id="rId11"/>
    <p:sldId id="738" r:id="rId12"/>
    <p:sldId id="732" r:id="rId13"/>
    <p:sldId id="727" r:id="rId14"/>
    <p:sldId id="728" r:id="rId15"/>
    <p:sldId id="734" r:id="rId16"/>
    <p:sldId id="737" r:id="rId17"/>
    <p:sldId id="739" r:id="rId18"/>
    <p:sldId id="740" r:id="rId19"/>
    <p:sldId id="741" r:id="rId20"/>
    <p:sldId id="285" r:id="rId21"/>
  </p:sldIdLst>
  <p:sldSz cx="24382413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33"/>
    <a:srgbClr val="8E0047"/>
    <a:srgbClr val="8E0000"/>
    <a:srgbClr val="004B6E"/>
    <a:srgbClr val="6791CB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55" autoAdjust="0"/>
    <p:restoredTop sz="94660"/>
  </p:normalViewPr>
  <p:slideViewPr>
    <p:cSldViewPr snapToGrid="0">
      <p:cViewPr varScale="1">
        <p:scale>
          <a:sx n="43" d="100"/>
          <a:sy n="43" d="100"/>
        </p:scale>
        <p:origin x="110" y="2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6895BC-A8C1-4260-ACA3-2C1DC4A56322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20F3B6-DD17-49E7-84F9-73C1604C45A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820545" rtl="0" eaLnBrk="1" latinLnBrk="0" hangingPunct="1">
      <a:defRPr sz="2390" kern="1200">
        <a:solidFill>
          <a:schemeClr val="tx1"/>
        </a:solidFill>
        <a:latin typeface="+mn-lt"/>
        <a:ea typeface="+mn-ea"/>
        <a:cs typeface="+mn-cs"/>
      </a:defRPr>
    </a:lvl1pPr>
    <a:lvl2pPr marL="909955" algn="l" defTabSz="1820545" rtl="0" eaLnBrk="1" latinLnBrk="0" hangingPunct="1">
      <a:defRPr sz="2390" kern="1200">
        <a:solidFill>
          <a:schemeClr val="tx1"/>
        </a:solidFill>
        <a:latin typeface="+mn-lt"/>
        <a:ea typeface="+mn-ea"/>
        <a:cs typeface="+mn-cs"/>
      </a:defRPr>
    </a:lvl2pPr>
    <a:lvl3pPr marL="1820545" algn="l" defTabSz="1820545" rtl="0" eaLnBrk="1" latinLnBrk="0" hangingPunct="1">
      <a:defRPr sz="2390" kern="1200">
        <a:solidFill>
          <a:schemeClr val="tx1"/>
        </a:solidFill>
        <a:latin typeface="+mn-lt"/>
        <a:ea typeface="+mn-ea"/>
        <a:cs typeface="+mn-cs"/>
      </a:defRPr>
    </a:lvl3pPr>
    <a:lvl4pPr marL="2730500" algn="l" defTabSz="1820545" rtl="0" eaLnBrk="1" latinLnBrk="0" hangingPunct="1">
      <a:defRPr sz="2390" kern="1200">
        <a:solidFill>
          <a:schemeClr val="tx1"/>
        </a:solidFill>
        <a:latin typeface="+mn-lt"/>
        <a:ea typeface="+mn-ea"/>
        <a:cs typeface="+mn-cs"/>
      </a:defRPr>
    </a:lvl4pPr>
    <a:lvl5pPr marL="3641090" algn="l" defTabSz="1820545" rtl="0" eaLnBrk="1" latinLnBrk="0" hangingPunct="1">
      <a:defRPr sz="2390" kern="1200">
        <a:solidFill>
          <a:schemeClr val="tx1"/>
        </a:solidFill>
        <a:latin typeface="+mn-lt"/>
        <a:ea typeface="+mn-ea"/>
        <a:cs typeface="+mn-cs"/>
      </a:defRPr>
    </a:lvl5pPr>
    <a:lvl6pPr marL="4551045" algn="l" defTabSz="1820545" rtl="0" eaLnBrk="1" latinLnBrk="0" hangingPunct="1">
      <a:defRPr sz="2390" kern="1200">
        <a:solidFill>
          <a:schemeClr val="tx1"/>
        </a:solidFill>
        <a:latin typeface="+mn-lt"/>
        <a:ea typeface="+mn-ea"/>
        <a:cs typeface="+mn-cs"/>
      </a:defRPr>
    </a:lvl6pPr>
    <a:lvl7pPr marL="5461635" algn="l" defTabSz="1820545" rtl="0" eaLnBrk="1" latinLnBrk="0" hangingPunct="1">
      <a:defRPr sz="2390" kern="1200">
        <a:solidFill>
          <a:schemeClr val="tx1"/>
        </a:solidFill>
        <a:latin typeface="+mn-lt"/>
        <a:ea typeface="+mn-ea"/>
        <a:cs typeface="+mn-cs"/>
      </a:defRPr>
    </a:lvl7pPr>
    <a:lvl8pPr marL="6371590" algn="l" defTabSz="1820545" rtl="0" eaLnBrk="1" latinLnBrk="0" hangingPunct="1">
      <a:defRPr sz="2390" kern="1200">
        <a:solidFill>
          <a:schemeClr val="tx1"/>
        </a:solidFill>
        <a:latin typeface="+mn-lt"/>
        <a:ea typeface="+mn-ea"/>
        <a:cs typeface="+mn-cs"/>
      </a:defRPr>
    </a:lvl8pPr>
    <a:lvl9pPr marL="7282180" algn="l" defTabSz="1820545" rtl="0" eaLnBrk="1" latinLnBrk="0" hangingPunct="1">
      <a:defRPr sz="239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0F3B6-DD17-49E7-84F9-73C1604C45A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211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0F3B6-DD17-49E7-84F9-73C1604C45A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103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802" y="2244726"/>
            <a:ext cx="1828681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802" y="7204076"/>
            <a:ext cx="1828681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165" indent="0" algn="ctr">
              <a:buNone/>
              <a:defRPr sz="3200"/>
            </a:lvl8pPr>
            <a:lvl9pPr marL="7314565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44860-CC32-4FD1-B14C-A88482D82FC6}" type="datetimeFigureOut">
              <a:rPr lang="en-IN" smtClean="0"/>
              <a:t>24-01-2024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6CB0C-F286-4E36-932D-9FF4B749250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44860-CC32-4FD1-B14C-A88482D82FC6}" type="datetimeFigureOut">
              <a:rPr lang="en-IN" smtClean="0"/>
              <a:t>24-01-2024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6CB0C-F286-4E36-932D-9FF4B749250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8664" y="730250"/>
            <a:ext cx="5257458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291" y="730250"/>
            <a:ext cx="15467593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44860-CC32-4FD1-B14C-A88482D82FC6}" type="datetimeFigureOut">
              <a:rPr lang="en-IN" smtClean="0"/>
              <a:t>24-01-2024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6CB0C-F286-4E36-932D-9FF4B749250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262" y="11859863"/>
            <a:ext cx="2196957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18" y="2574992"/>
            <a:ext cx="2196957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264" y="7223191"/>
            <a:ext cx="2196957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>
            <a:spLocks noGrp="1"/>
          </p:cNvSpPr>
          <p:nvPr>
            <p:ph type="pic" idx="21"/>
          </p:nvPr>
        </p:nvSpPr>
        <p:spPr>
          <a:xfrm>
            <a:off x="-1155625" y="-1295400"/>
            <a:ext cx="26744459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22" y="7124700"/>
            <a:ext cx="2196957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12" y="1106138"/>
            <a:ext cx="2196719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422" y="11609910"/>
            <a:ext cx="2196957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, and hummus"/>
          <p:cNvSpPr>
            <a:spLocks noGrp="1"/>
          </p:cNvSpPr>
          <p:nvPr>
            <p:ph type="pic" idx="21"/>
          </p:nvPr>
        </p:nvSpPr>
        <p:spPr>
          <a:xfrm>
            <a:off x="10972086" y="-203200"/>
            <a:ext cx="1214404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421" y="1270001"/>
            <a:ext cx="9778364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421" y="7060576"/>
            <a:ext cx="9778364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0718" y="13080242"/>
            <a:ext cx="384721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422" y="2372962"/>
            <a:ext cx="2196957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421" y="2372962"/>
            <a:ext cx="9778364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421" y="4248504"/>
            <a:ext cx="9778364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Bowl of pappardelle pasta with parsley butter, roasted hazelnuts, and shaved parmesan cheese"/>
          <p:cNvSpPr>
            <a:spLocks noGrp="1"/>
          </p:cNvSpPr>
          <p:nvPr>
            <p:ph type="pic" idx="22"/>
          </p:nvPr>
        </p:nvSpPr>
        <p:spPr>
          <a:xfrm>
            <a:off x="12191207" y="-407266"/>
            <a:ext cx="10916163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421" y="1079500"/>
            <a:ext cx="9778364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18" y="4533900"/>
            <a:ext cx="2196957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0718" y="13080242"/>
            <a:ext cx="384721" cy="37959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422" y="1079501"/>
            <a:ext cx="2196957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422" y="2372962"/>
            <a:ext cx="2196957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44860-CC32-4FD1-B14C-A88482D82FC6}" type="datetimeFigureOut">
              <a:rPr lang="en-IN" smtClean="0"/>
              <a:t>24-01-2024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6CB0C-F286-4E36-932D-9FF4B7492502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 descr="A picture containing swimming, ocean floor&#10;&#10;Description automatically generated"/>
          <p:cNvPicPr>
            <a:picLocks noChangeAspect="1"/>
          </p:cNvPicPr>
          <p:nvPr userDrawn="1"/>
        </p:nvPicPr>
        <p:blipFill>
          <a:blip r:embed="rId2">
            <a:alphaModFix amt="20000"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7715250" cy="13716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422" y="1079500"/>
            <a:ext cx="2196957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422" y="2372962"/>
            <a:ext cx="2196957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422" y="4920843"/>
            <a:ext cx="2196957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422" y="1075927"/>
            <a:ext cx="2196957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422" y="8262180"/>
            <a:ext cx="2196957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29867" y="10675454"/>
            <a:ext cx="20198737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809" y="4939860"/>
            <a:ext cx="20874795" cy="3836280"/>
          </a:xfrm>
          <a:prstGeom prst="rect">
            <a:avLst/>
          </a:prstGeom>
        </p:spPr>
        <p:txBody>
          <a:bodyPr/>
          <a:lstStyle>
            <a:lvl1pPr marL="638810" indent="-4699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  <a:lvl2pPr marL="638810" indent="-127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2pPr>
            <a:lvl3pPr marL="638810" indent="4445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3pPr>
            <a:lvl4pPr marL="638810" indent="9017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4pPr>
            <a:lvl5pPr marL="638810" indent="13589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, and chopsticks"/>
          <p:cNvSpPr>
            <a:spLocks noGrp="1"/>
          </p:cNvSpPr>
          <p:nvPr>
            <p:ph type="pic" sz="quarter" idx="21"/>
          </p:nvPr>
        </p:nvSpPr>
        <p:spPr>
          <a:xfrm>
            <a:off x="15759675" y="1016000"/>
            <a:ext cx="7438615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Bowl with salmon cakes, salad, and hummus "/>
          <p:cNvSpPr>
            <a:spLocks noGrp="1"/>
          </p:cNvSpPr>
          <p:nvPr>
            <p:ph type="pic" sz="half" idx="22"/>
          </p:nvPr>
        </p:nvSpPr>
        <p:spPr>
          <a:xfrm>
            <a:off x="13499221" y="3978276"/>
            <a:ext cx="10438721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Bowl of pappardelle pasta with parsley butter, roasted hazelnuts, and shaved parmesan cheese"/>
          <p:cNvSpPr>
            <a:spLocks noGrp="1"/>
          </p:cNvSpPr>
          <p:nvPr>
            <p:ph type="pic" idx="23"/>
          </p:nvPr>
        </p:nvSpPr>
        <p:spPr>
          <a:xfrm>
            <a:off x="-139691" y="495300"/>
            <a:ext cx="16610519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, and chopsticks"/>
          <p:cNvSpPr>
            <a:spLocks noGrp="1"/>
          </p:cNvSpPr>
          <p:nvPr>
            <p:ph type="pic" idx="21"/>
          </p:nvPr>
        </p:nvSpPr>
        <p:spPr>
          <a:xfrm>
            <a:off x="-1333413" y="-5524500"/>
            <a:ext cx="27049239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31517-013E-EC4C-BF88-67893A7CE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7E2B5-5223-927F-FDD8-EADA11526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6621F-D672-C116-91A9-42DD95F4B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B1E58-BA51-4DA1-8331-552A72B0FCBF}" type="datetimeFigureOut">
              <a:rPr lang="en-IN" smtClean="0"/>
              <a:t>24-01-2024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FA797-59AF-9F5A-84E4-958BC6090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EB071-4157-F1A6-A52E-57765D548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6F3DF-C76C-4F5E-8A45-E31FCBC423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3501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592" y="3419477"/>
            <a:ext cx="21029831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592" y="9178927"/>
            <a:ext cx="21029831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56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44860-CC32-4FD1-B14C-A88482D82FC6}" type="datetimeFigureOut">
              <a:rPr lang="en-IN" smtClean="0"/>
              <a:t>24-01-2024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6CB0C-F286-4E36-932D-9FF4B749250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291" y="3651250"/>
            <a:ext cx="10362526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3596" y="3651250"/>
            <a:ext cx="10362526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44860-CC32-4FD1-B14C-A88482D82FC6}" type="datetimeFigureOut">
              <a:rPr lang="en-IN" smtClean="0"/>
              <a:t>24-01-2024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6CB0C-F286-4E36-932D-9FF4B749250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730251"/>
            <a:ext cx="21029831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467" y="3362326"/>
            <a:ext cx="10314903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165" indent="0">
              <a:buNone/>
              <a:defRPr sz="3200" b="1"/>
            </a:lvl8pPr>
            <a:lvl9pPr marL="7314565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467" y="5010150"/>
            <a:ext cx="10314903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3597" y="3362326"/>
            <a:ext cx="10365701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165" indent="0">
              <a:buNone/>
              <a:defRPr sz="3200" b="1"/>
            </a:lvl8pPr>
            <a:lvl9pPr marL="7314565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3597" y="5010150"/>
            <a:ext cx="10365701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44860-CC32-4FD1-B14C-A88482D82FC6}" type="datetimeFigureOut">
              <a:rPr lang="en-IN" smtClean="0"/>
              <a:t>24-01-2024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6CB0C-F286-4E36-932D-9FF4B749250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44860-CC32-4FD1-B14C-A88482D82FC6}" type="datetimeFigureOut">
              <a:rPr lang="en-IN" smtClean="0"/>
              <a:t>24-01-2024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6CB0C-F286-4E36-932D-9FF4B749250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44860-CC32-4FD1-B14C-A88482D82FC6}" type="datetimeFigureOut">
              <a:rPr lang="en-IN" smtClean="0"/>
              <a:t>24-01-2024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6CB0C-F286-4E36-932D-9FF4B749250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5701" y="1974851"/>
            <a:ext cx="12343597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165" indent="0">
              <a:buNone/>
              <a:defRPr sz="2000"/>
            </a:lvl8pPr>
            <a:lvl9pPr marL="7314565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44860-CC32-4FD1-B14C-A88482D82FC6}" type="datetimeFigureOut">
              <a:rPr lang="en-IN" smtClean="0"/>
              <a:t>24-01-2024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6CB0C-F286-4E36-932D-9FF4B749250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5701" y="1974851"/>
            <a:ext cx="12343597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165" indent="0">
              <a:buNone/>
              <a:defRPr sz="4000"/>
            </a:lvl8pPr>
            <a:lvl9pPr marL="7314565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165" indent="0">
              <a:buNone/>
              <a:defRPr sz="2000"/>
            </a:lvl8pPr>
            <a:lvl9pPr marL="7314565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44860-CC32-4FD1-B14C-A88482D82FC6}" type="datetimeFigureOut">
              <a:rPr lang="en-IN" smtClean="0"/>
              <a:t>24-01-2024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6CB0C-F286-4E36-932D-9FF4B749250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44860-CC32-4FD1-B14C-A88482D82FC6}" type="datetimeFigureOut">
              <a:rPr lang="en-IN" smtClean="0"/>
              <a:t>24-01-2024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6CB0C-F286-4E36-932D-9FF4B7492502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65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765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5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565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422" y="1079501"/>
            <a:ext cx="21969570" cy="143316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422" y="4248504"/>
            <a:ext cx="21969570" cy="825601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0718" y="13076008"/>
            <a:ext cx="384721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</p:sldLayoutIdLst>
  <p:transition spd="med"/>
  <p:txStyles>
    <p:titleStyle>
      <a:lvl1pPr marL="0" marR="0" indent="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0" marR="0" indent="4572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9144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13716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18288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22860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27432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3199765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3656965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titleStyle>
    <p:bodyStyle>
      <a:lvl1pPr marL="6096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12192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18288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24384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30480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3656965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4266565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4876165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5485765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3199765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3656965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DesignElement.png" descr="DesignElement.png">
            <a:extLst>
              <a:ext uri="{FF2B5EF4-FFF2-40B4-BE49-F238E27FC236}">
                <a16:creationId xmlns:a16="http://schemas.microsoft.com/office/drawing/2014/main" id="{9BF0C9FA-2F04-12F2-DCC3-C54930C0204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 amt="3768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2138796" y="-5400227"/>
            <a:ext cx="27047825" cy="26797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1064"/>
                  <a:pt x="2881" y="3193"/>
                </a:cubicBezTo>
                <a:cubicBezTo>
                  <a:pt x="-961" y="7450"/>
                  <a:pt x="-961" y="14352"/>
                  <a:pt x="2881" y="18610"/>
                </a:cubicBezTo>
                <a:cubicBezTo>
                  <a:pt x="4319" y="20202"/>
                  <a:pt x="6091" y="21199"/>
                  <a:pt x="7948" y="21600"/>
                </a:cubicBezTo>
                <a:lnTo>
                  <a:pt x="11730" y="21600"/>
                </a:lnTo>
                <a:cubicBezTo>
                  <a:pt x="13587" y="21199"/>
                  <a:pt x="15359" y="20202"/>
                  <a:pt x="16797" y="18610"/>
                </a:cubicBezTo>
                <a:cubicBezTo>
                  <a:pt x="20639" y="14352"/>
                  <a:pt x="20639" y="7450"/>
                  <a:pt x="16797" y="3193"/>
                </a:cubicBezTo>
                <a:cubicBezTo>
                  <a:pt x="14875" y="106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  <a:headEnd/>
            <a:tailEnd/>
          </a:ln>
        </p:spPr>
      </p:pic>
      <p:grpSp>
        <p:nvGrpSpPr>
          <p:cNvPr id="7" name="Group 7"/>
          <p:cNvGrpSpPr/>
          <p:nvPr/>
        </p:nvGrpSpPr>
        <p:grpSpPr>
          <a:xfrm>
            <a:off x="13893711" y="1371957"/>
            <a:ext cx="9349329" cy="10972086"/>
            <a:chOff x="0" y="0"/>
            <a:chExt cx="9349938" cy="1097280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43" r="13768" b="12935"/>
            <a:stretch>
              <a:fillRect/>
            </a:stretch>
          </p:blipFill>
          <p:spPr>
            <a:xfrm>
              <a:off x="0" y="0"/>
              <a:ext cx="9349938" cy="10972800"/>
            </a:xfrm>
            <a:prstGeom prst="rect">
              <a:avLst/>
            </a:prstGeom>
          </p:spPr>
        </p:pic>
      </p:grpSp>
      <p:sp>
        <p:nvSpPr>
          <p:cNvPr id="4" name="TextBox 11">
            <a:extLst>
              <a:ext uri="{FF2B5EF4-FFF2-40B4-BE49-F238E27FC236}">
                <a16:creationId xmlns:a16="http://schemas.microsoft.com/office/drawing/2014/main" id="{C4047FA4-86CA-D88C-E40C-CA54AC832178}"/>
              </a:ext>
            </a:extLst>
          </p:cNvPr>
          <p:cNvSpPr txBox="1"/>
          <p:nvPr/>
        </p:nvSpPr>
        <p:spPr>
          <a:xfrm>
            <a:off x="1139373" y="1105257"/>
            <a:ext cx="12538528" cy="2315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360"/>
              </a:lnSpc>
              <a:spcBef>
                <a:spcPct val="0"/>
              </a:spcBef>
            </a:pPr>
            <a:r>
              <a:rPr lang="en-US" sz="6000" u="none" strike="noStrike" dirty="0">
                <a:solidFill>
                  <a:srgbClr val="000000"/>
                </a:solidFill>
                <a:latin typeface="Georgia Pro Bold"/>
              </a:rPr>
              <a:t>Making Sense of the Cancer Multi-dimensional data</a:t>
            </a:r>
          </a:p>
        </p:txBody>
      </p:sp>
      <p:pic>
        <p:nvPicPr>
          <p:cNvPr id="9" name="Picture 8" descr="Picture 9">
            <a:extLst>
              <a:ext uri="{FF2B5EF4-FFF2-40B4-BE49-F238E27FC236}">
                <a16:creationId xmlns:a16="http://schemas.microsoft.com/office/drawing/2014/main" id="{A232BCED-8368-61A2-5363-93AEDA2128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73" y="9023092"/>
            <a:ext cx="4662170" cy="201803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0" name="BACKED BY:">
            <a:extLst>
              <a:ext uri="{FF2B5EF4-FFF2-40B4-BE49-F238E27FC236}">
                <a16:creationId xmlns:a16="http://schemas.microsoft.com/office/drawing/2014/main" id="{573C43FC-1DE0-E7E5-15A4-44ECF7FE2466}"/>
              </a:ext>
            </a:extLst>
          </p:cNvPr>
          <p:cNvSpPr txBox="1"/>
          <p:nvPr/>
        </p:nvSpPr>
        <p:spPr>
          <a:xfrm>
            <a:off x="1139375" y="11303668"/>
            <a:ext cx="2547876" cy="416382"/>
          </a:xfrm>
          <a:prstGeom prst="rect">
            <a:avLst/>
          </a:prstGeom>
          <a:ln w="12700">
            <a:miter lim="400000"/>
          </a:ln>
        </p:spPr>
        <p:txBody>
          <a:bodyPr lIns="48986" tIns="48986" rIns="48986" bIns="48986" anchor="ctr">
            <a:spAutoFit/>
          </a:bodyPr>
          <a:lstStyle>
            <a:lvl1pPr algn="l">
              <a:defRPr sz="2100">
                <a:solidFill>
                  <a:srgbClr val="FFFFFF"/>
                </a:solidFill>
                <a:latin typeface="Muli Regular" panose="02000503000000000000"/>
                <a:ea typeface="Muli Regular" panose="02000503000000000000"/>
                <a:cs typeface="Muli Regular" panose="02000503000000000000"/>
                <a:sym typeface="Muli Regular" panose="02000503000000000000"/>
              </a:defRPr>
            </a:lvl1pPr>
          </a:lstStyle>
          <a:p>
            <a:pPr defTabSz="440690"/>
            <a:r>
              <a:rPr sz="2025" dirty="0">
                <a:solidFill>
                  <a:srgbClr val="002060"/>
                </a:solidFill>
              </a:rPr>
              <a:t>BACKED BY :</a:t>
            </a:r>
          </a:p>
        </p:txBody>
      </p:sp>
      <p:sp>
        <p:nvSpPr>
          <p:cNvPr id="21" name="BACKED BY:">
            <a:extLst>
              <a:ext uri="{FF2B5EF4-FFF2-40B4-BE49-F238E27FC236}">
                <a16:creationId xmlns:a16="http://schemas.microsoft.com/office/drawing/2014/main" id="{6CC0283F-FF56-C00E-2C35-A60787A01CB6}"/>
              </a:ext>
            </a:extLst>
          </p:cNvPr>
          <p:cNvSpPr txBox="1"/>
          <p:nvPr/>
        </p:nvSpPr>
        <p:spPr>
          <a:xfrm>
            <a:off x="1139373" y="11994896"/>
            <a:ext cx="12330434" cy="416382"/>
          </a:xfrm>
          <a:prstGeom prst="rect">
            <a:avLst/>
          </a:prstGeom>
          <a:ln w="12700">
            <a:miter lim="400000"/>
          </a:ln>
        </p:spPr>
        <p:txBody>
          <a:bodyPr lIns="48986" tIns="48986" rIns="48986" bIns="48986" anchor="ctr">
            <a:spAutoFit/>
          </a:bodyPr>
          <a:lstStyle>
            <a:lvl1pPr algn="l">
              <a:defRPr sz="2100">
                <a:solidFill>
                  <a:srgbClr val="FFFFFF"/>
                </a:solidFill>
                <a:latin typeface="Muli Regular" panose="02000503000000000000"/>
                <a:ea typeface="Muli Regular" panose="02000503000000000000"/>
                <a:cs typeface="Muli Regular" panose="02000503000000000000"/>
                <a:sym typeface="Muli Regular" panose="02000503000000000000"/>
              </a:defRPr>
            </a:lvl1pPr>
          </a:lstStyle>
          <a:p>
            <a:pPr defTabSz="440690"/>
            <a:r>
              <a:rPr sz="2025" dirty="0">
                <a:solidFill>
                  <a:srgbClr val="002060"/>
                </a:solidFill>
              </a:rPr>
              <a:t>First company from Asia Pacific region to be selected for the Illumina Accelerator program</a:t>
            </a:r>
          </a:p>
        </p:txBody>
      </p:sp>
      <p:pic>
        <p:nvPicPr>
          <p:cNvPr id="22" name="Image" descr="Image">
            <a:extLst>
              <a:ext uri="{FF2B5EF4-FFF2-40B4-BE49-F238E27FC236}">
                <a16:creationId xmlns:a16="http://schemas.microsoft.com/office/drawing/2014/main" id="{1CEE1563-8EB1-19A9-55A1-AA03F27B73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5491" y="11177481"/>
            <a:ext cx="1971677" cy="50953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D4D898D-30F8-4CE1-9719-91F73139F3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007035"/>
              </p:ext>
            </p:extLst>
          </p:nvPr>
        </p:nvGraphicFramePr>
        <p:xfrm>
          <a:off x="1024288" y="959257"/>
          <a:ext cx="16254942" cy="930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4942">
                  <a:extLst>
                    <a:ext uri="{9D8B030D-6E8A-4147-A177-3AD203B41FA5}">
                      <a16:colId xmlns:a16="http://schemas.microsoft.com/office/drawing/2014/main" val="802426022"/>
                    </a:ext>
                  </a:extLst>
                </a:gridCol>
              </a:tblGrid>
              <a:tr h="930290"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rgia Pro Bold" panose="02040802050405020203" pitchFamily="18" charset="0"/>
                        </a:rPr>
                        <a:t>Clusters of </a:t>
                      </a:r>
                      <a:r>
                        <a:rPr lang="en-US" sz="36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rgia Pro Bold" panose="02040802050405020203" pitchFamily="18" charset="0"/>
                        </a:rPr>
                        <a:t>Varclust</a:t>
                      </a:r>
                      <a:r>
                        <a:rPr lang="en-US" sz="36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rgia Pro Bold" panose="02040802050405020203" pitchFamily="18" charset="0"/>
                        </a:rPr>
                        <a:t> (PASS):</a:t>
                      </a:r>
                      <a:endParaRPr lang="en-IN" sz="3600" dirty="0">
                        <a:solidFill>
                          <a:schemeClr val="bg2">
                            <a:lumMod val="10000"/>
                          </a:schemeClr>
                        </a:solidFill>
                        <a:latin typeface="Georgia Pro Bold" panose="02040802050405020203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98260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E97CA40-551B-4CA1-853C-53FC6D6EA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5242" y="7147780"/>
            <a:ext cx="4398273" cy="44185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8F4D29-B708-4960-A7B3-3AE37E642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7498" y="1889547"/>
            <a:ext cx="4160528" cy="41605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935FB4-45C8-4A74-9C45-649438441F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070" y="1889547"/>
            <a:ext cx="4160528" cy="41605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086A2D-5064-431B-92D2-C16B24C24F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898" y="7147782"/>
            <a:ext cx="4160527" cy="45044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0BA7A3-B9BD-4D36-B22A-7116372D1F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898" y="1889547"/>
            <a:ext cx="4160528" cy="41605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BEFDD3-BD00-4DA5-844E-B1BB823156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070" y="7147781"/>
            <a:ext cx="4160528" cy="44185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959316-A38B-469A-9A35-E490ED9E40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26" y="1894115"/>
            <a:ext cx="4160528" cy="41605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AFF837-5152-4201-82AF-E94CFD305C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31" y="7233774"/>
            <a:ext cx="4160528" cy="4332513"/>
          </a:xfrm>
          <a:prstGeom prst="rect">
            <a:avLst/>
          </a:prstGeom>
        </p:spPr>
      </p:pic>
      <p:graphicFrame>
        <p:nvGraphicFramePr>
          <p:cNvPr id="11" name="Table 6">
            <a:extLst>
              <a:ext uri="{FF2B5EF4-FFF2-40B4-BE49-F238E27FC236}">
                <a16:creationId xmlns:a16="http://schemas.microsoft.com/office/drawing/2014/main" id="{DF3E0273-1D27-4EAD-871D-F1ECF9255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587547"/>
              </p:ext>
            </p:extLst>
          </p:nvPr>
        </p:nvGraphicFramePr>
        <p:xfrm>
          <a:off x="1024288" y="12067322"/>
          <a:ext cx="17193732" cy="596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3732">
                  <a:extLst>
                    <a:ext uri="{9D8B030D-6E8A-4147-A177-3AD203B41FA5}">
                      <a16:colId xmlns:a16="http://schemas.microsoft.com/office/drawing/2014/main" val="156192854"/>
                    </a:ext>
                  </a:extLst>
                </a:gridCol>
              </a:tblGrid>
              <a:tr h="596668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rgbClr val="252525"/>
                          </a:solidFill>
                          <a:effectLst/>
                        </a:rPr>
                        <a:t>Figure: Examples of cluster plots of </a:t>
                      </a:r>
                      <a:r>
                        <a:rPr lang="en-US" sz="2000" b="1" dirty="0" err="1">
                          <a:solidFill>
                            <a:srgbClr val="252525"/>
                          </a:solidFill>
                          <a:effectLst/>
                        </a:rPr>
                        <a:t>Varclust</a:t>
                      </a:r>
                      <a:r>
                        <a:rPr lang="en-US" sz="2000" b="1" dirty="0">
                          <a:solidFill>
                            <a:srgbClr val="252525"/>
                          </a:solidFill>
                          <a:effectLst/>
                        </a:rPr>
                        <a:t> using PASS filter on VCF file.</a:t>
                      </a:r>
                      <a:endParaRPr lang="en-IN" sz="20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468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732648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>
            <a:extLst>
              <a:ext uri="{FF2B5EF4-FFF2-40B4-BE49-F238E27FC236}">
                <a16:creationId xmlns:a16="http://schemas.microsoft.com/office/drawing/2014/main" id="{CE7478AC-084A-8983-C5B2-5E23FE344CFF}"/>
              </a:ext>
            </a:extLst>
          </p:cNvPr>
          <p:cNvSpPr txBox="1"/>
          <p:nvPr/>
        </p:nvSpPr>
        <p:spPr>
          <a:xfrm>
            <a:off x="542510" y="788808"/>
            <a:ext cx="8920208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3600" u="none" strike="noStrike" dirty="0">
                <a:solidFill>
                  <a:srgbClr val="000000"/>
                </a:solidFill>
                <a:latin typeface="Georgia Pro Bold"/>
              </a:rPr>
              <a:t>Results from </a:t>
            </a:r>
            <a:r>
              <a:rPr lang="en-US" sz="3600" u="none" strike="noStrike" dirty="0" err="1">
                <a:solidFill>
                  <a:srgbClr val="000000"/>
                </a:solidFill>
                <a:latin typeface="Georgia Pro Bold"/>
              </a:rPr>
              <a:t>IndieGene</a:t>
            </a:r>
            <a:r>
              <a:rPr lang="en-US" sz="3600" u="none" strike="noStrike" dirty="0">
                <a:solidFill>
                  <a:srgbClr val="000000"/>
                </a:solidFill>
                <a:latin typeface="Georgia Pro Bold"/>
              </a:rPr>
              <a:t> Matrix + BIRCH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CEDC84-A93C-474C-981C-DB894FDBE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88" y="2285991"/>
            <a:ext cx="4572009" cy="45720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2BCFD9-F8BF-40FE-9ED2-5AC5A9872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221" y="2285988"/>
            <a:ext cx="4572009" cy="4572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40466D-75DE-4966-900F-8CBA4F21A9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9654" y="2285988"/>
            <a:ext cx="4572009" cy="45720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8CFBE99-21EF-4197-A31E-95F1D6E9C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0644" y="2285989"/>
            <a:ext cx="4572009" cy="45720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9A47904-B99E-4C07-AE39-A09E19E5D7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87" y="7249881"/>
            <a:ext cx="4572009" cy="45720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C98FEE4-782F-4477-805D-3AC58460DF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221" y="7249880"/>
            <a:ext cx="4572009" cy="457200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8142EF-D613-468C-9132-A66ACE59C4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9654" y="7343973"/>
            <a:ext cx="4572009" cy="4572009"/>
          </a:xfrm>
          <a:prstGeom prst="rect">
            <a:avLst/>
          </a:prstGeom>
        </p:spPr>
      </p:pic>
      <p:graphicFrame>
        <p:nvGraphicFramePr>
          <p:cNvPr id="24" name="Table 6">
            <a:extLst>
              <a:ext uri="{FF2B5EF4-FFF2-40B4-BE49-F238E27FC236}">
                <a16:creationId xmlns:a16="http://schemas.microsoft.com/office/drawing/2014/main" id="{06FE0CCE-16B7-4FFD-805B-54A6306299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33775"/>
              </p:ext>
            </p:extLst>
          </p:nvPr>
        </p:nvGraphicFramePr>
        <p:xfrm>
          <a:off x="1443845" y="12114719"/>
          <a:ext cx="17193732" cy="596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3732">
                  <a:extLst>
                    <a:ext uri="{9D8B030D-6E8A-4147-A177-3AD203B41FA5}">
                      <a16:colId xmlns:a16="http://schemas.microsoft.com/office/drawing/2014/main" val="156192854"/>
                    </a:ext>
                  </a:extLst>
                </a:gridCol>
              </a:tblGrid>
              <a:tr h="596668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rgbClr val="252525"/>
                          </a:solidFill>
                          <a:effectLst/>
                        </a:rPr>
                        <a:t>Figure: Cluster plot of each cancer using BIRCH clustering algorithm (Old method: </a:t>
                      </a:r>
                      <a:r>
                        <a:rPr lang="en-US" sz="2000" b="1" dirty="0" err="1">
                          <a:solidFill>
                            <a:srgbClr val="252525"/>
                          </a:solidFill>
                          <a:effectLst/>
                        </a:rPr>
                        <a:t>Filterered</a:t>
                      </a:r>
                      <a:r>
                        <a:rPr lang="en-US" sz="2000" b="1" dirty="0">
                          <a:solidFill>
                            <a:srgbClr val="252525"/>
                          </a:solidFill>
                          <a:effectLst/>
                        </a:rPr>
                        <a:t> file using </a:t>
                      </a:r>
                      <a:r>
                        <a:rPr lang="en-US" sz="2000" b="1" dirty="0" err="1">
                          <a:solidFill>
                            <a:srgbClr val="252525"/>
                          </a:solidFill>
                          <a:effectLst/>
                        </a:rPr>
                        <a:t>Indiegene</a:t>
                      </a:r>
                      <a:r>
                        <a:rPr lang="en-US" sz="2000" b="1" dirty="0">
                          <a:solidFill>
                            <a:srgbClr val="252525"/>
                          </a:solidFill>
                          <a:effectLst/>
                        </a:rPr>
                        <a:t> genes) </a:t>
                      </a:r>
                      <a:endParaRPr lang="en-IN" sz="20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468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526030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973DDAC-8F86-8943-D5D7-94EEC00248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246976"/>
              </p:ext>
            </p:extLst>
          </p:nvPr>
        </p:nvGraphicFramePr>
        <p:xfrm>
          <a:off x="817461" y="1813664"/>
          <a:ext cx="16254944" cy="493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3736">
                  <a:extLst>
                    <a:ext uri="{9D8B030D-6E8A-4147-A177-3AD203B41FA5}">
                      <a16:colId xmlns:a16="http://schemas.microsoft.com/office/drawing/2014/main" val="1601896603"/>
                    </a:ext>
                  </a:extLst>
                </a:gridCol>
                <a:gridCol w="4063736">
                  <a:extLst>
                    <a:ext uri="{9D8B030D-6E8A-4147-A177-3AD203B41FA5}">
                      <a16:colId xmlns:a16="http://schemas.microsoft.com/office/drawing/2014/main" val="1190321292"/>
                    </a:ext>
                  </a:extLst>
                </a:gridCol>
                <a:gridCol w="4063736">
                  <a:extLst>
                    <a:ext uri="{9D8B030D-6E8A-4147-A177-3AD203B41FA5}">
                      <a16:colId xmlns:a16="http://schemas.microsoft.com/office/drawing/2014/main" val="1555516551"/>
                    </a:ext>
                  </a:extLst>
                </a:gridCol>
                <a:gridCol w="4063736">
                  <a:extLst>
                    <a:ext uri="{9D8B030D-6E8A-4147-A177-3AD203B41FA5}">
                      <a16:colId xmlns:a16="http://schemas.microsoft.com/office/drawing/2014/main" val="1555713021"/>
                    </a:ext>
                  </a:extLst>
                </a:gridCol>
              </a:tblGrid>
              <a:tr h="933800">
                <a:tc>
                  <a:txBody>
                    <a:bodyPr/>
                    <a:lstStyle/>
                    <a:p>
                      <a:pPr algn="l"/>
                      <a:r>
                        <a:rPr lang="en-IN" sz="3200" dirty="0">
                          <a:solidFill>
                            <a:schemeClr val="bg1"/>
                          </a:solidFill>
                        </a:rPr>
                        <a:t>Cancer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3200" dirty="0"/>
                        <a:t>Cluster1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3200" dirty="0"/>
                        <a:t>Cluster2</a:t>
                      </a:r>
                    </a:p>
                    <a:p>
                      <a:pPr algn="l"/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3200" dirty="0"/>
                        <a:t>Cluster2</a:t>
                      </a:r>
                    </a:p>
                    <a:p>
                      <a:pPr algn="l"/>
                      <a:endParaRPr lang="en-IN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409760"/>
                  </a:ext>
                </a:extLst>
              </a:tr>
              <a:tr h="933800">
                <a:tc>
                  <a:txBody>
                    <a:bodyPr/>
                    <a:lstStyle/>
                    <a:p>
                      <a:pPr algn="l"/>
                      <a:r>
                        <a:rPr lang="en-IN" sz="3200" dirty="0"/>
                        <a:t>Breast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3200" dirty="0"/>
                        <a:t>[42-52],  [52-62]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3200" dirty="0"/>
                        <a:t>[56-66]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3200" dirty="0"/>
                        <a:t>[45-55]</a:t>
                      </a:r>
                    </a:p>
                    <a:p>
                      <a:pPr algn="l"/>
                      <a:endParaRPr lang="en-IN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798447"/>
                  </a:ext>
                </a:extLst>
              </a:tr>
              <a:tr h="933800">
                <a:tc>
                  <a:txBody>
                    <a:bodyPr/>
                    <a:lstStyle/>
                    <a:p>
                      <a:pPr algn="l"/>
                      <a:r>
                        <a:rPr lang="en-IN" sz="3200" dirty="0"/>
                        <a:t>Lung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3200" dirty="0"/>
                        <a:t>[53-63]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3200" dirty="0"/>
                        <a:t> [56-66]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3200" dirty="0"/>
                        <a:t>[60-70]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979074"/>
                  </a:ext>
                </a:extLst>
              </a:tr>
              <a:tr h="933800">
                <a:tc>
                  <a:txBody>
                    <a:bodyPr/>
                    <a:lstStyle/>
                    <a:p>
                      <a:pPr algn="l"/>
                      <a:r>
                        <a:rPr lang="en-IN" sz="3200" dirty="0"/>
                        <a:t>Colon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3200" dirty="0"/>
                        <a:t>[50-60],  [60-70]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3200" dirty="0"/>
                        <a:t>[32-42], [62-72]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3200" dirty="0"/>
                        <a:t>[54-64]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585836"/>
                  </a:ext>
                </a:extLst>
              </a:tr>
              <a:tr h="933800">
                <a:tc>
                  <a:txBody>
                    <a:bodyPr/>
                    <a:lstStyle/>
                    <a:p>
                      <a:pPr algn="l"/>
                      <a:r>
                        <a:rPr lang="en-IN" sz="3200" dirty="0"/>
                        <a:t>Ovary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3200" dirty="0"/>
                        <a:t> [51-61]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3200" dirty="0"/>
                        <a:t>[48-58]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3200" dirty="0"/>
                        <a:t>[51-61]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2129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D42197B-9450-4345-A04A-2AEFC97B2C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742079"/>
              </p:ext>
            </p:extLst>
          </p:nvPr>
        </p:nvGraphicFramePr>
        <p:xfrm>
          <a:off x="817461" y="8206114"/>
          <a:ext cx="16254944" cy="5068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063736">
                  <a:extLst>
                    <a:ext uri="{9D8B030D-6E8A-4147-A177-3AD203B41FA5}">
                      <a16:colId xmlns:a16="http://schemas.microsoft.com/office/drawing/2014/main" val="1601896603"/>
                    </a:ext>
                  </a:extLst>
                </a:gridCol>
                <a:gridCol w="4063736">
                  <a:extLst>
                    <a:ext uri="{9D8B030D-6E8A-4147-A177-3AD203B41FA5}">
                      <a16:colId xmlns:a16="http://schemas.microsoft.com/office/drawing/2014/main" val="1190321292"/>
                    </a:ext>
                  </a:extLst>
                </a:gridCol>
                <a:gridCol w="4063736">
                  <a:extLst>
                    <a:ext uri="{9D8B030D-6E8A-4147-A177-3AD203B41FA5}">
                      <a16:colId xmlns:a16="http://schemas.microsoft.com/office/drawing/2014/main" val="1555516551"/>
                    </a:ext>
                  </a:extLst>
                </a:gridCol>
                <a:gridCol w="4063736">
                  <a:extLst>
                    <a:ext uri="{9D8B030D-6E8A-4147-A177-3AD203B41FA5}">
                      <a16:colId xmlns:a16="http://schemas.microsoft.com/office/drawing/2014/main" val="1555713021"/>
                    </a:ext>
                  </a:extLst>
                </a:gridCol>
              </a:tblGrid>
              <a:tr h="933800">
                <a:tc>
                  <a:txBody>
                    <a:bodyPr/>
                    <a:lstStyle/>
                    <a:p>
                      <a:pPr algn="l"/>
                      <a:r>
                        <a:rPr lang="en-IN" sz="3200" dirty="0">
                          <a:solidFill>
                            <a:schemeClr val="bg1"/>
                          </a:solidFill>
                        </a:rPr>
                        <a:t>Cancer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3200" dirty="0"/>
                        <a:t>Cluster1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3200" dirty="0"/>
                        <a:t>Cluster2</a:t>
                      </a:r>
                    </a:p>
                    <a:p>
                      <a:pPr algn="l"/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3200" dirty="0"/>
                        <a:t>Cluster2</a:t>
                      </a:r>
                    </a:p>
                    <a:p>
                      <a:pPr algn="l"/>
                      <a:endParaRPr lang="en-IN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409760"/>
                  </a:ext>
                </a:extLst>
              </a:tr>
              <a:tr h="933800">
                <a:tc>
                  <a:txBody>
                    <a:bodyPr/>
                    <a:lstStyle/>
                    <a:p>
                      <a:pPr algn="l"/>
                      <a:r>
                        <a:rPr lang="en-IN" sz="3200" dirty="0"/>
                        <a:t>Breast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3200" dirty="0"/>
                        <a:t>100% 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3200" dirty="0"/>
                        <a:t>93.44% 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3200" dirty="0"/>
                        <a:t>97.5% Female</a:t>
                      </a:r>
                    </a:p>
                    <a:p>
                      <a:pPr algn="l"/>
                      <a:endParaRPr lang="en-IN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798447"/>
                  </a:ext>
                </a:extLst>
              </a:tr>
              <a:tr h="933800">
                <a:tc>
                  <a:txBody>
                    <a:bodyPr/>
                    <a:lstStyle/>
                    <a:p>
                      <a:pPr algn="l"/>
                      <a:r>
                        <a:rPr lang="en-IN" sz="3200" dirty="0"/>
                        <a:t>Lung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3200" dirty="0"/>
                        <a:t>62.54% 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3200" dirty="0"/>
                        <a:t>55.73% 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3200" dirty="0"/>
                        <a:t>72.72%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979074"/>
                  </a:ext>
                </a:extLst>
              </a:tr>
              <a:tr h="933800">
                <a:tc>
                  <a:txBody>
                    <a:bodyPr/>
                    <a:lstStyle/>
                    <a:p>
                      <a:pPr algn="l"/>
                      <a:r>
                        <a:rPr lang="en-IN" sz="3200" dirty="0"/>
                        <a:t>Colon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3200" dirty="0"/>
                        <a:t>50% Male 50% 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3200" dirty="0"/>
                        <a:t>57.14% 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3200" dirty="0"/>
                        <a:t>65.71% Male</a:t>
                      </a:r>
                    </a:p>
                    <a:p>
                      <a:pPr algn="l"/>
                      <a:endParaRPr lang="en-IN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585836"/>
                  </a:ext>
                </a:extLst>
              </a:tr>
              <a:tr h="933800">
                <a:tc>
                  <a:txBody>
                    <a:bodyPr/>
                    <a:lstStyle/>
                    <a:p>
                      <a:pPr algn="l"/>
                      <a:r>
                        <a:rPr lang="en-IN" sz="3200" dirty="0"/>
                        <a:t>Ovary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3200" dirty="0"/>
                        <a:t>100% 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3200" dirty="0"/>
                        <a:t>100% 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3200" dirty="0"/>
                        <a:t>100% Female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92129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5E3732A-B9D5-1487-6198-EB27D3372D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440525"/>
              </p:ext>
            </p:extLst>
          </p:nvPr>
        </p:nvGraphicFramePr>
        <p:xfrm>
          <a:off x="817461" y="1009971"/>
          <a:ext cx="4208394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8394">
                  <a:extLst>
                    <a:ext uri="{9D8B030D-6E8A-4147-A177-3AD203B41FA5}">
                      <a16:colId xmlns:a16="http://schemas.microsoft.com/office/drawing/2014/main" val="1036811063"/>
                    </a:ext>
                  </a:extLst>
                </a:gridCol>
              </a:tblGrid>
              <a:tr h="755475">
                <a:tc>
                  <a:txBody>
                    <a:bodyPr/>
                    <a:lstStyle/>
                    <a:p>
                      <a:pPr algn="l"/>
                      <a:r>
                        <a:rPr lang="en-IN" sz="4400" dirty="0">
                          <a:solidFill>
                            <a:sysClr val="windowText" lastClr="000000"/>
                          </a:solidFill>
                        </a:rPr>
                        <a:t>Age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435429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84EF1F0-8066-68E8-7911-11C911894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299641"/>
              </p:ext>
            </p:extLst>
          </p:nvPr>
        </p:nvGraphicFramePr>
        <p:xfrm>
          <a:off x="817461" y="7129664"/>
          <a:ext cx="4208394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8394">
                  <a:extLst>
                    <a:ext uri="{9D8B030D-6E8A-4147-A177-3AD203B41FA5}">
                      <a16:colId xmlns:a16="http://schemas.microsoft.com/office/drawing/2014/main" val="1036811063"/>
                    </a:ext>
                  </a:extLst>
                </a:gridCol>
              </a:tblGrid>
              <a:tr h="755475">
                <a:tc>
                  <a:txBody>
                    <a:bodyPr/>
                    <a:lstStyle/>
                    <a:p>
                      <a:pPr algn="l"/>
                      <a:r>
                        <a:rPr lang="en-IN" sz="4400" dirty="0">
                          <a:solidFill>
                            <a:sysClr val="windowText" lastClr="000000"/>
                          </a:solidFill>
                        </a:rPr>
                        <a:t>Gender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4354294"/>
                  </a:ext>
                </a:extLst>
              </a:tr>
            </a:tbl>
          </a:graphicData>
        </a:graphic>
      </p:graphicFrame>
      <p:sp>
        <p:nvSpPr>
          <p:cNvPr id="2" name="TextBox 11">
            <a:extLst>
              <a:ext uri="{FF2B5EF4-FFF2-40B4-BE49-F238E27FC236}">
                <a16:creationId xmlns:a16="http://schemas.microsoft.com/office/drawing/2014/main" id="{F7220DB2-4450-0331-8274-189035851A37}"/>
              </a:ext>
            </a:extLst>
          </p:cNvPr>
          <p:cNvSpPr txBox="1"/>
          <p:nvPr/>
        </p:nvSpPr>
        <p:spPr>
          <a:xfrm>
            <a:off x="817461" y="253942"/>
            <a:ext cx="8920208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Georgia Pro Bold"/>
              </a:rPr>
              <a:t>Demographic Insights</a:t>
            </a:r>
            <a:endParaRPr lang="en-US" sz="3600" u="none" strike="noStrike" dirty="0">
              <a:solidFill>
                <a:srgbClr val="000000"/>
              </a:solidFill>
              <a:latin typeface="Georgia Pro Bold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E0F031-0FFB-B95C-AEB6-36EEAB056432}"/>
              </a:ext>
            </a:extLst>
          </p:cNvPr>
          <p:cNvCxnSpPr/>
          <p:nvPr/>
        </p:nvCxnSpPr>
        <p:spPr>
          <a:xfrm>
            <a:off x="817461" y="906416"/>
            <a:ext cx="2689205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6504794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7E10EEC-4C6F-987D-ED62-17F94F2708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9427501"/>
              </p:ext>
            </p:extLst>
          </p:nvPr>
        </p:nvGraphicFramePr>
        <p:xfrm>
          <a:off x="1206580" y="2830476"/>
          <a:ext cx="21969412" cy="381345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92353">
                  <a:extLst>
                    <a:ext uri="{9D8B030D-6E8A-4147-A177-3AD203B41FA5}">
                      <a16:colId xmlns:a16="http://schemas.microsoft.com/office/drawing/2014/main" val="2311497775"/>
                    </a:ext>
                  </a:extLst>
                </a:gridCol>
                <a:gridCol w="5492353">
                  <a:extLst>
                    <a:ext uri="{9D8B030D-6E8A-4147-A177-3AD203B41FA5}">
                      <a16:colId xmlns:a16="http://schemas.microsoft.com/office/drawing/2014/main" val="1971632522"/>
                    </a:ext>
                  </a:extLst>
                </a:gridCol>
                <a:gridCol w="5492353">
                  <a:extLst>
                    <a:ext uri="{9D8B030D-6E8A-4147-A177-3AD203B41FA5}">
                      <a16:colId xmlns:a16="http://schemas.microsoft.com/office/drawing/2014/main" val="2856119971"/>
                    </a:ext>
                  </a:extLst>
                </a:gridCol>
                <a:gridCol w="5492353">
                  <a:extLst>
                    <a:ext uri="{9D8B030D-6E8A-4147-A177-3AD203B41FA5}">
                      <a16:colId xmlns:a16="http://schemas.microsoft.com/office/drawing/2014/main" val="3262235389"/>
                    </a:ext>
                  </a:extLst>
                </a:gridCol>
              </a:tblGrid>
              <a:tr h="679276">
                <a:tc>
                  <a:txBody>
                    <a:bodyPr/>
                    <a:lstStyle/>
                    <a:p>
                      <a:pPr algn="l"/>
                      <a:r>
                        <a:rPr lang="en-IN" sz="3200" dirty="0">
                          <a:solidFill>
                            <a:schemeClr val="bg1"/>
                          </a:solidFill>
                        </a:rPr>
                        <a:t>LUNG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3200" dirty="0">
                          <a:solidFill>
                            <a:schemeClr val="bg1"/>
                          </a:solidFill>
                        </a:rPr>
                        <a:t>Cluster1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3200" dirty="0">
                          <a:solidFill>
                            <a:schemeClr val="bg1"/>
                          </a:solidFill>
                        </a:rPr>
                        <a:t>Cluster2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3200" dirty="0">
                          <a:solidFill>
                            <a:schemeClr val="bg1"/>
                          </a:solidFill>
                        </a:rPr>
                        <a:t>Cluster3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190520"/>
                  </a:ext>
                </a:extLst>
              </a:tr>
              <a:tr h="1579700">
                <a:tc>
                  <a:txBody>
                    <a:bodyPr/>
                    <a:lstStyle/>
                    <a:p>
                      <a:pPr algn="l"/>
                      <a:r>
                        <a:rPr lang="en-IN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Number of genes present in all 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222 </a:t>
                      </a:r>
                    </a:p>
                    <a:p>
                      <a:pPr algn="l"/>
                      <a:r>
                        <a:rPr lang="en-IN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(AARS2, ABCC2,AFF3,APOB etc)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340</a:t>
                      </a:r>
                    </a:p>
                    <a:p>
                      <a:pPr algn="l"/>
                      <a:r>
                        <a:rPr lang="en-IN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(AFP,AFF3,ABL1 etc.)</a:t>
                      </a:r>
                    </a:p>
                    <a:p>
                      <a:pPr algn="l"/>
                      <a:endParaRPr lang="en-IN" sz="3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27 (ALK,ATM,EGFR,KRAS,MET,AXL,AARS2 etc.)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385416"/>
                  </a:ext>
                </a:extLst>
              </a:tr>
              <a:tr h="679276">
                <a:tc>
                  <a:txBody>
                    <a:bodyPr/>
                    <a:lstStyle/>
                    <a:p>
                      <a:pPr algn="l"/>
                      <a:r>
                        <a:rPr lang="en-IN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Number of genes not present in any 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139</a:t>
                      </a:r>
                    </a:p>
                    <a:p>
                      <a:pPr algn="l"/>
                      <a:r>
                        <a:rPr lang="en-IN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(AFP,ACTB,ARNT,CD5 etc)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</a:t>
                      </a:r>
                    </a:p>
                    <a:p>
                      <a:pPr algn="l"/>
                      <a:r>
                        <a:rPr lang="en-IN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(MEG3,CRLF2)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7</a:t>
                      </a:r>
                    </a:p>
                    <a:p>
                      <a:pPr algn="l"/>
                      <a:r>
                        <a:rPr lang="en-IN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(AARS2,POLD4,RBX1,TERC,SRY,CRLF2,TTTY15)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976259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5D042EF5-986A-061E-81BB-D2FD7E814E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5022923"/>
              </p:ext>
            </p:extLst>
          </p:nvPr>
        </p:nvGraphicFramePr>
        <p:xfrm>
          <a:off x="1206580" y="7559748"/>
          <a:ext cx="21969412" cy="332577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492353">
                  <a:extLst>
                    <a:ext uri="{9D8B030D-6E8A-4147-A177-3AD203B41FA5}">
                      <a16:colId xmlns:a16="http://schemas.microsoft.com/office/drawing/2014/main" val="2311497775"/>
                    </a:ext>
                  </a:extLst>
                </a:gridCol>
                <a:gridCol w="5492353">
                  <a:extLst>
                    <a:ext uri="{9D8B030D-6E8A-4147-A177-3AD203B41FA5}">
                      <a16:colId xmlns:a16="http://schemas.microsoft.com/office/drawing/2014/main" val="1971632522"/>
                    </a:ext>
                  </a:extLst>
                </a:gridCol>
                <a:gridCol w="5492353">
                  <a:extLst>
                    <a:ext uri="{9D8B030D-6E8A-4147-A177-3AD203B41FA5}">
                      <a16:colId xmlns:a16="http://schemas.microsoft.com/office/drawing/2014/main" val="2856119971"/>
                    </a:ext>
                  </a:extLst>
                </a:gridCol>
                <a:gridCol w="5492353">
                  <a:extLst>
                    <a:ext uri="{9D8B030D-6E8A-4147-A177-3AD203B41FA5}">
                      <a16:colId xmlns:a16="http://schemas.microsoft.com/office/drawing/2014/main" val="3262235389"/>
                    </a:ext>
                  </a:extLst>
                </a:gridCol>
              </a:tblGrid>
              <a:tr h="679276">
                <a:tc>
                  <a:txBody>
                    <a:bodyPr/>
                    <a:lstStyle/>
                    <a:p>
                      <a:pPr algn="l"/>
                      <a:r>
                        <a:rPr lang="en-IN" sz="3200" dirty="0">
                          <a:solidFill>
                            <a:schemeClr val="bg1"/>
                          </a:solidFill>
                        </a:rPr>
                        <a:t>Breast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3200" dirty="0">
                          <a:solidFill>
                            <a:schemeClr val="bg1"/>
                          </a:solidFill>
                        </a:rPr>
                        <a:t>Cluster1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3200" dirty="0">
                          <a:solidFill>
                            <a:schemeClr val="bg1"/>
                          </a:solidFill>
                        </a:rPr>
                        <a:t>Cluster2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3200" dirty="0">
                          <a:solidFill>
                            <a:schemeClr val="bg1"/>
                          </a:solidFill>
                        </a:rPr>
                        <a:t>Cluster3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190520"/>
                  </a:ext>
                </a:extLst>
              </a:tr>
              <a:tr h="1579700">
                <a:tc>
                  <a:txBody>
                    <a:bodyPr/>
                    <a:lstStyle/>
                    <a:p>
                      <a:pPr algn="l"/>
                      <a:r>
                        <a:rPr lang="en-IN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Number of genes present in all 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388</a:t>
                      </a:r>
                    </a:p>
                    <a:p>
                      <a:pPr algn="l"/>
                      <a:r>
                        <a:rPr lang="en-IN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(ABL1,AIP,ALK, ALG1,CASR,BRAF, etc)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22</a:t>
                      </a:r>
                    </a:p>
                    <a:p>
                      <a:pPr algn="l"/>
                      <a:r>
                        <a:rPr lang="en-IN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(ABL1, AXL, BRCA2, EDFR,KRAS,MSH2 etc)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412</a:t>
                      </a:r>
                    </a:p>
                    <a:p>
                      <a:pPr algn="l"/>
                      <a:r>
                        <a:rPr lang="en-IN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(AFP,ALK,ABL1,BRCA2, BCL6 etc)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385416"/>
                  </a:ext>
                </a:extLst>
              </a:tr>
              <a:tr h="679276">
                <a:tc>
                  <a:txBody>
                    <a:bodyPr/>
                    <a:lstStyle/>
                    <a:p>
                      <a:pPr algn="l"/>
                      <a:r>
                        <a:rPr lang="en-IN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Number of genes not present in any 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</a:t>
                      </a:r>
                    </a:p>
                    <a:p>
                      <a:pPr algn="l"/>
                      <a:r>
                        <a:rPr lang="en-IN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(MEG3, SRY)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136</a:t>
                      </a:r>
                    </a:p>
                    <a:p>
                      <a:pPr algn="l"/>
                      <a:r>
                        <a:rPr lang="en-IN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(CKB,ACTB,B2M, ANO1)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10</a:t>
                      </a:r>
                    </a:p>
                    <a:p>
                      <a:pPr algn="l"/>
                      <a:r>
                        <a:rPr lang="en-IN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POLD4, POLE3 etc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976259"/>
                  </a:ext>
                </a:extLst>
              </a:tr>
            </a:tbl>
          </a:graphicData>
        </a:graphic>
      </p:graphicFrame>
      <p:sp>
        <p:nvSpPr>
          <p:cNvPr id="3" name="TextBox 11">
            <a:extLst>
              <a:ext uri="{FF2B5EF4-FFF2-40B4-BE49-F238E27FC236}">
                <a16:creationId xmlns:a16="http://schemas.microsoft.com/office/drawing/2014/main" id="{539E3E56-7A4F-4D6F-71D0-DF39B856B1D5}"/>
              </a:ext>
            </a:extLst>
          </p:cNvPr>
          <p:cNvSpPr txBox="1"/>
          <p:nvPr/>
        </p:nvSpPr>
        <p:spPr>
          <a:xfrm>
            <a:off x="1206580" y="838912"/>
            <a:ext cx="8920208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3600" u="none" strike="noStrike" dirty="0">
                <a:solidFill>
                  <a:srgbClr val="000000"/>
                </a:solidFill>
                <a:latin typeface="Georgia Pro Bold"/>
              </a:rPr>
              <a:t>Top mutated genes present in clusters, few examples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E002C99-518A-3BA7-6190-6A887DFCEB08}"/>
              </a:ext>
            </a:extLst>
          </p:cNvPr>
          <p:cNvCxnSpPr/>
          <p:nvPr/>
        </p:nvCxnSpPr>
        <p:spPr>
          <a:xfrm>
            <a:off x="1206580" y="2204581"/>
            <a:ext cx="2689205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535657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12A46223-28CF-480B-B26F-E9E01644F4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250502"/>
              </p:ext>
            </p:extLst>
          </p:nvPr>
        </p:nvGraphicFramePr>
        <p:xfrm>
          <a:off x="1339196" y="626502"/>
          <a:ext cx="16254942" cy="1172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4942">
                  <a:extLst>
                    <a:ext uri="{9D8B030D-6E8A-4147-A177-3AD203B41FA5}">
                      <a16:colId xmlns:a16="http://schemas.microsoft.com/office/drawing/2014/main" val="2411250779"/>
                    </a:ext>
                  </a:extLst>
                </a:gridCol>
              </a:tblGrid>
              <a:tr h="1172885"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rgia Pro Bold" panose="02040802050405020203" pitchFamily="18" charset="0"/>
                        </a:rPr>
                        <a:t>Alternative approaches and their Results:</a:t>
                      </a:r>
                      <a:endParaRPr lang="en-IN" sz="3600" dirty="0">
                        <a:solidFill>
                          <a:schemeClr val="bg2">
                            <a:lumMod val="10000"/>
                          </a:schemeClr>
                        </a:solidFill>
                        <a:latin typeface="Georgia Pro Bold" panose="02040802050405020203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0690301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1B2BAA5-FAAB-4404-94FE-3ACDD345B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615867"/>
              </p:ext>
            </p:extLst>
          </p:nvPr>
        </p:nvGraphicFramePr>
        <p:xfrm>
          <a:off x="1339196" y="2018183"/>
          <a:ext cx="21166241" cy="1826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66241">
                  <a:extLst>
                    <a:ext uri="{9D8B030D-6E8A-4147-A177-3AD203B41FA5}">
                      <a16:colId xmlns:a16="http://schemas.microsoft.com/office/drawing/2014/main" val="2979944522"/>
                    </a:ext>
                  </a:extLst>
                </a:gridCol>
              </a:tblGrid>
              <a:tr h="1826030">
                <a:tc>
                  <a:txBody>
                    <a:bodyPr/>
                    <a:lstStyle/>
                    <a:p>
                      <a:pPr marL="742950" indent="-742950" algn="just">
                        <a:buFont typeface="+mj-lt"/>
                        <a:buAutoNum type="arabicPeriod"/>
                      </a:pPr>
                      <a:r>
                        <a:rPr lang="en-US" sz="3200" b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Filtered merged annotated files based on DP (&gt;=10).</a:t>
                      </a:r>
                    </a:p>
                    <a:p>
                      <a:pPr marL="742950" indent="-742950" algn="just">
                        <a:buFont typeface="+mj-lt"/>
                        <a:buAutoNum type="arabicPeriod"/>
                      </a:pPr>
                      <a:r>
                        <a:rPr lang="en-US" sz="3200" b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Filtered merged annotated files based on DP and “Nonsynonymous”.</a:t>
                      </a:r>
                      <a:endParaRPr lang="en-IN" sz="3200" b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464504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A7096062-859D-4914-98B0-646343F79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142" y="3864016"/>
            <a:ext cx="15259050" cy="8553450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F4CF06A-5077-476B-A3E1-A56195EAD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829381"/>
              </p:ext>
            </p:extLst>
          </p:nvPr>
        </p:nvGraphicFramePr>
        <p:xfrm>
          <a:off x="1649439" y="12855058"/>
          <a:ext cx="17193732" cy="596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3732">
                  <a:extLst>
                    <a:ext uri="{9D8B030D-6E8A-4147-A177-3AD203B41FA5}">
                      <a16:colId xmlns:a16="http://schemas.microsoft.com/office/drawing/2014/main" val="156192854"/>
                    </a:ext>
                  </a:extLst>
                </a:gridCol>
              </a:tblGrid>
              <a:tr h="596668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rgbClr val="252525"/>
                          </a:solidFill>
                          <a:effectLst/>
                        </a:rPr>
                        <a:t>Figure: Validation of clusters using silhouette scores and comparison of the new approach and the old approach for different cancer types</a:t>
                      </a:r>
                      <a:endParaRPr lang="en-IN" sz="20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468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331658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E17114E9-7935-4D98-8ECE-44794E03F9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525866"/>
              </p:ext>
            </p:extLst>
          </p:nvPr>
        </p:nvGraphicFramePr>
        <p:xfrm>
          <a:off x="1040616" y="693237"/>
          <a:ext cx="16254942" cy="7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4942">
                  <a:extLst>
                    <a:ext uri="{9D8B030D-6E8A-4147-A177-3AD203B41FA5}">
                      <a16:colId xmlns:a16="http://schemas.microsoft.com/office/drawing/2014/main" val="3914987755"/>
                    </a:ext>
                  </a:extLst>
                </a:gridCol>
              </a:tblGrid>
              <a:tr h="781000"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rgia Pro Bold" panose="02040802050405020203" pitchFamily="18" charset="0"/>
                        </a:rPr>
                        <a:t>Clusters from </a:t>
                      </a:r>
                      <a:r>
                        <a:rPr lang="en-US" sz="36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rgia Pro Bold" panose="02040802050405020203" pitchFamily="18" charset="0"/>
                        </a:rPr>
                        <a:t>Indiegene</a:t>
                      </a:r>
                      <a:r>
                        <a:rPr lang="en-US" sz="36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rgia Pro Bold" panose="02040802050405020203" pitchFamily="18" charset="0"/>
                        </a:rPr>
                        <a:t> after applying filters:</a:t>
                      </a:r>
                      <a:endParaRPr lang="en-IN" sz="3600" dirty="0">
                        <a:solidFill>
                          <a:schemeClr val="bg2">
                            <a:lumMod val="10000"/>
                          </a:schemeClr>
                        </a:solidFill>
                        <a:latin typeface="Georgia Pro Bold" panose="02040802050405020203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5656837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CB6DA2D6-BFDA-4C3D-B2C0-53B83B830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053007"/>
              </p:ext>
            </p:extLst>
          </p:nvPr>
        </p:nvGraphicFramePr>
        <p:xfrm>
          <a:off x="1040616" y="4217437"/>
          <a:ext cx="13085931" cy="68673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5931">
                  <a:extLst>
                    <a:ext uri="{9D8B030D-6E8A-4147-A177-3AD203B41FA5}">
                      <a16:colId xmlns:a16="http://schemas.microsoft.com/office/drawing/2014/main" val="147252992"/>
                    </a:ext>
                  </a:extLst>
                </a:gridCol>
              </a:tblGrid>
              <a:tr h="686732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7129051"/>
                  </a:ext>
                </a:extLst>
              </a:tr>
            </a:tbl>
          </a:graphicData>
        </a:graphic>
      </p:graphicFrame>
      <p:pic>
        <p:nvPicPr>
          <p:cNvPr id="53" name="Picture Placeholder 52">
            <a:extLst>
              <a:ext uri="{FF2B5EF4-FFF2-40B4-BE49-F238E27FC236}">
                <a16:creationId xmlns:a16="http://schemas.microsoft.com/office/drawing/2014/main" id="{78EFB690-6A9A-437E-BD5F-566FCE7E55DC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6" t="-254" r="426"/>
          <a:stretch/>
        </p:blipFill>
        <p:spPr>
          <a:xfrm>
            <a:off x="1040616" y="2910983"/>
            <a:ext cx="4432732" cy="4395252"/>
          </a:xfrm>
        </p:spPr>
      </p:pic>
      <p:graphicFrame>
        <p:nvGraphicFramePr>
          <p:cNvPr id="54" name="Table 54">
            <a:extLst>
              <a:ext uri="{FF2B5EF4-FFF2-40B4-BE49-F238E27FC236}">
                <a16:creationId xmlns:a16="http://schemas.microsoft.com/office/drawing/2014/main" id="{48FF3AB3-7F2A-48B9-BB74-5CEC27B520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47233"/>
              </p:ext>
            </p:extLst>
          </p:nvPr>
        </p:nvGraphicFramePr>
        <p:xfrm>
          <a:off x="2216163" y="2126918"/>
          <a:ext cx="2305884" cy="7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5884">
                  <a:extLst>
                    <a:ext uri="{9D8B030D-6E8A-4147-A177-3AD203B41FA5}">
                      <a16:colId xmlns:a16="http://schemas.microsoft.com/office/drawing/2014/main" val="1760235730"/>
                    </a:ext>
                  </a:extLst>
                </a:gridCol>
              </a:tblGrid>
              <a:tr h="78100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ysClr val="windowText" lastClr="000000"/>
                          </a:solidFill>
                        </a:rPr>
                        <a:t>DP </a:t>
                      </a:r>
                      <a:endParaRPr lang="en-IN" sz="3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391548"/>
                  </a:ext>
                </a:extLst>
              </a:tr>
            </a:tbl>
          </a:graphicData>
        </a:graphic>
      </p:graphicFrame>
      <p:pic>
        <p:nvPicPr>
          <p:cNvPr id="56" name="Picture 55">
            <a:extLst>
              <a:ext uri="{FF2B5EF4-FFF2-40B4-BE49-F238E27FC236}">
                <a16:creationId xmlns:a16="http://schemas.microsoft.com/office/drawing/2014/main" id="{46D35BF3-AA41-4C91-8318-763588104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088" y="2984499"/>
            <a:ext cx="4474467" cy="4395252"/>
          </a:xfrm>
          <a:prstGeom prst="rect">
            <a:avLst/>
          </a:prstGeom>
        </p:spPr>
      </p:pic>
      <p:graphicFrame>
        <p:nvGraphicFramePr>
          <p:cNvPr id="57" name="Table 54">
            <a:extLst>
              <a:ext uri="{FF2B5EF4-FFF2-40B4-BE49-F238E27FC236}">
                <a16:creationId xmlns:a16="http://schemas.microsoft.com/office/drawing/2014/main" id="{322CC051-10EA-4988-B614-996A0EA7A8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614228"/>
              </p:ext>
            </p:extLst>
          </p:nvPr>
        </p:nvGraphicFramePr>
        <p:xfrm>
          <a:off x="5445972" y="2155221"/>
          <a:ext cx="7392234" cy="906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2234">
                  <a:extLst>
                    <a:ext uri="{9D8B030D-6E8A-4147-A177-3AD203B41FA5}">
                      <a16:colId xmlns:a16="http://schemas.microsoft.com/office/drawing/2014/main" val="1760235730"/>
                    </a:ext>
                  </a:extLst>
                </a:gridCol>
              </a:tblGrid>
              <a:tr h="906913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ysClr val="windowText" lastClr="000000"/>
                          </a:solidFill>
                        </a:rPr>
                        <a:t>DP &amp; Nonsynonymous</a:t>
                      </a:r>
                      <a:endParaRPr lang="en-IN" sz="3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391548"/>
                  </a:ext>
                </a:extLst>
              </a:tr>
            </a:tbl>
          </a:graphicData>
        </a:graphic>
      </p:graphicFrame>
      <p:pic>
        <p:nvPicPr>
          <p:cNvPr id="61" name="Picture 60">
            <a:extLst>
              <a:ext uri="{FF2B5EF4-FFF2-40B4-BE49-F238E27FC236}">
                <a16:creationId xmlns:a16="http://schemas.microsoft.com/office/drawing/2014/main" id="{0CA845E4-4253-43E1-80D6-E9790C9671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16" y="7628370"/>
            <a:ext cx="4346525" cy="439525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17A0C6EF-E4A5-442E-97F3-46AC96DC2E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076" y="7628370"/>
            <a:ext cx="4346525" cy="4395253"/>
          </a:xfrm>
          <a:prstGeom prst="rect">
            <a:avLst/>
          </a:prstGeom>
        </p:spPr>
      </p:pic>
      <p:graphicFrame>
        <p:nvGraphicFramePr>
          <p:cNvPr id="64" name="Table 54">
            <a:extLst>
              <a:ext uri="{FF2B5EF4-FFF2-40B4-BE49-F238E27FC236}">
                <a16:creationId xmlns:a16="http://schemas.microsoft.com/office/drawing/2014/main" id="{263E26CF-0EED-48EB-8FA3-C97E78984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073372"/>
              </p:ext>
            </p:extLst>
          </p:nvPr>
        </p:nvGraphicFramePr>
        <p:xfrm>
          <a:off x="12378204" y="2004070"/>
          <a:ext cx="4153734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734">
                  <a:extLst>
                    <a:ext uri="{9D8B030D-6E8A-4147-A177-3AD203B41FA5}">
                      <a16:colId xmlns:a16="http://schemas.microsoft.com/office/drawing/2014/main" val="1760235730"/>
                    </a:ext>
                  </a:extLst>
                </a:gridCol>
              </a:tblGrid>
              <a:tr h="715854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ysClr val="windowText" lastClr="000000"/>
                          </a:solidFill>
                        </a:rPr>
                        <a:t>DP</a:t>
                      </a:r>
                    </a:p>
                    <a:p>
                      <a:pPr algn="ctr"/>
                      <a:r>
                        <a:rPr lang="en-US" sz="3600" dirty="0">
                          <a:solidFill>
                            <a:sysClr val="windowText" lastClr="000000"/>
                          </a:solidFill>
                        </a:rPr>
                        <a:t>(Jaccard index)</a:t>
                      </a:r>
                      <a:endParaRPr lang="en-IN" sz="3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391548"/>
                  </a:ext>
                </a:extLst>
              </a:tr>
            </a:tbl>
          </a:graphicData>
        </a:graphic>
      </p:graphicFrame>
      <p:graphicFrame>
        <p:nvGraphicFramePr>
          <p:cNvPr id="65" name="Table 54">
            <a:extLst>
              <a:ext uri="{FF2B5EF4-FFF2-40B4-BE49-F238E27FC236}">
                <a16:creationId xmlns:a16="http://schemas.microsoft.com/office/drawing/2014/main" id="{8CAB37B2-C6FB-4A98-B455-9366064DC5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052802"/>
              </p:ext>
            </p:extLst>
          </p:nvPr>
        </p:nvGraphicFramePr>
        <p:xfrm>
          <a:off x="16531938" y="1880851"/>
          <a:ext cx="7392234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2234">
                  <a:extLst>
                    <a:ext uri="{9D8B030D-6E8A-4147-A177-3AD203B41FA5}">
                      <a16:colId xmlns:a16="http://schemas.microsoft.com/office/drawing/2014/main" val="1760235730"/>
                    </a:ext>
                  </a:extLst>
                </a:gridCol>
              </a:tblGrid>
              <a:tr h="906913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ysClr val="windowText" lastClr="000000"/>
                          </a:solidFill>
                        </a:rPr>
                        <a:t>DP &amp; Nonsynonymous</a:t>
                      </a:r>
                    </a:p>
                    <a:p>
                      <a:pPr algn="ctr"/>
                      <a:r>
                        <a:rPr lang="en-US" sz="3600" dirty="0">
                          <a:solidFill>
                            <a:sysClr val="windowText" lastClr="000000"/>
                          </a:solidFill>
                        </a:rPr>
                        <a:t>(Jaccard index)</a:t>
                      </a:r>
                      <a:endParaRPr lang="en-IN" sz="3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391548"/>
                  </a:ext>
                </a:extLst>
              </a:tr>
            </a:tbl>
          </a:graphicData>
        </a:graphic>
      </p:graphicFrame>
      <p:pic>
        <p:nvPicPr>
          <p:cNvPr id="67" name="Picture 66">
            <a:extLst>
              <a:ext uri="{FF2B5EF4-FFF2-40B4-BE49-F238E27FC236}">
                <a16:creationId xmlns:a16="http://schemas.microsoft.com/office/drawing/2014/main" id="{FA83EC78-16FD-4D2F-8A58-1DA3FACCEE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4209" y="3062134"/>
            <a:ext cx="4265229" cy="431304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4B3284D-70E0-4F61-B054-8E070E42DE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0857" y="3213286"/>
            <a:ext cx="4265229" cy="4227733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93B54949-25C7-4E50-9DB2-E9813E1390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2912" y="7546162"/>
            <a:ext cx="4346525" cy="4395252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802DF2DD-0D73-4BCC-A8C3-40FBA956E6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0858" y="7669474"/>
            <a:ext cx="4265228" cy="4313044"/>
          </a:xfrm>
          <a:prstGeom prst="rect">
            <a:avLst/>
          </a:prstGeom>
        </p:spPr>
      </p:pic>
      <p:graphicFrame>
        <p:nvGraphicFramePr>
          <p:cNvPr id="16" name="Table 6">
            <a:extLst>
              <a:ext uri="{FF2B5EF4-FFF2-40B4-BE49-F238E27FC236}">
                <a16:creationId xmlns:a16="http://schemas.microsoft.com/office/drawing/2014/main" id="{938CEED1-D074-4598-9842-1A45C48954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113490"/>
              </p:ext>
            </p:extLst>
          </p:nvPr>
        </p:nvGraphicFramePr>
        <p:xfrm>
          <a:off x="1355525" y="12724429"/>
          <a:ext cx="13340190" cy="596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40190">
                  <a:extLst>
                    <a:ext uri="{9D8B030D-6E8A-4147-A177-3AD203B41FA5}">
                      <a16:colId xmlns:a16="http://schemas.microsoft.com/office/drawing/2014/main" val="156192854"/>
                    </a:ext>
                  </a:extLst>
                </a:gridCol>
              </a:tblGrid>
              <a:tr h="596668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rgbClr val="252525"/>
                          </a:solidFill>
                          <a:effectLst/>
                        </a:rPr>
                        <a:t>Figure: Examples of cluster plots for each method.</a:t>
                      </a:r>
                      <a:endParaRPr lang="en-IN" sz="20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468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345064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7B1B069-B342-4D59-9B1B-AD7CEE2C9C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788659"/>
              </p:ext>
            </p:extLst>
          </p:nvPr>
        </p:nvGraphicFramePr>
        <p:xfrm>
          <a:off x="1856983" y="2956567"/>
          <a:ext cx="16254944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3736">
                  <a:extLst>
                    <a:ext uri="{9D8B030D-6E8A-4147-A177-3AD203B41FA5}">
                      <a16:colId xmlns:a16="http://schemas.microsoft.com/office/drawing/2014/main" val="1571208079"/>
                    </a:ext>
                  </a:extLst>
                </a:gridCol>
                <a:gridCol w="4063736">
                  <a:extLst>
                    <a:ext uri="{9D8B030D-6E8A-4147-A177-3AD203B41FA5}">
                      <a16:colId xmlns:a16="http://schemas.microsoft.com/office/drawing/2014/main" val="1064132059"/>
                    </a:ext>
                  </a:extLst>
                </a:gridCol>
                <a:gridCol w="4063736">
                  <a:extLst>
                    <a:ext uri="{9D8B030D-6E8A-4147-A177-3AD203B41FA5}">
                      <a16:colId xmlns:a16="http://schemas.microsoft.com/office/drawing/2014/main" val="3842216944"/>
                    </a:ext>
                  </a:extLst>
                </a:gridCol>
                <a:gridCol w="4063736">
                  <a:extLst>
                    <a:ext uri="{9D8B030D-6E8A-4147-A177-3AD203B41FA5}">
                      <a16:colId xmlns:a16="http://schemas.microsoft.com/office/drawing/2014/main" val="10914499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3200" dirty="0"/>
                        <a:t>Cancers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Cluster 1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Cluster 2</a:t>
                      </a:r>
                      <a:endParaRPr lang="en-IN" sz="3200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Cluster 3</a:t>
                      </a:r>
                      <a:endParaRPr lang="en-IN" sz="3200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337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Breast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30-59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50-60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54-64</a:t>
                      </a:r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408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Lung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49-59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60-70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NA</a:t>
                      </a:r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99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Colon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33-43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33-43, 53-63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42-67</a:t>
                      </a:r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802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Prostrate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53-63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65-75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NA</a:t>
                      </a:r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583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Ovary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43-53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46-56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53-63</a:t>
                      </a:r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738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Oral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43-53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53-63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NA</a:t>
                      </a:r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724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Soft tissue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30-40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12-22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NA</a:t>
                      </a:r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525914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5EB56AE-E6CB-483D-A1A9-A970BD43AF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571238"/>
              </p:ext>
            </p:extLst>
          </p:nvPr>
        </p:nvGraphicFramePr>
        <p:xfrm>
          <a:off x="808471" y="1682496"/>
          <a:ext cx="3982985" cy="859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2985">
                  <a:extLst>
                    <a:ext uri="{9D8B030D-6E8A-4147-A177-3AD203B41FA5}">
                      <a16:colId xmlns:a16="http://schemas.microsoft.com/office/drawing/2014/main" val="1106776358"/>
                    </a:ext>
                  </a:extLst>
                </a:gridCol>
              </a:tblGrid>
              <a:tr h="85955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Age (DP)</a:t>
                      </a:r>
                      <a:endParaRPr lang="en-IN" sz="36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64246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798AEB-B39A-4E73-9DDF-4682067AC8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317799"/>
              </p:ext>
            </p:extLst>
          </p:nvPr>
        </p:nvGraphicFramePr>
        <p:xfrm>
          <a:off x="1107175" y="7851648"/>
          <a:ext cx="7579625" cy="859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9625">
                  <a:extLst>
                    <a:ext uri="{9D8B030D-6E8A-4147-A177-3AD203B41FA5}">
                      <a16:colId xmlns:a16="http://schemas.microsoft.com/office/drawing/2014/main" val="1106776358"/>
                    </a:ext>
                  </a:extLst>
                </a:gridCol>
              </a:tblGrid>
              <a:tr h="85955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Age (DP &amp; Nonsynonymous)</a:t>
                      </a:r>
                      <a:endParaRPr lang="en-IN" sz="36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642469"/>
                  </a:ext>
                </a:extLst>
              </a:tr>
            </a:tbl>
          </a:graphicData>
        </a:graphic>
      </p:graphicFrame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C0C30B96-0B59-4744-A14A-743465EFCA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711664"/>
              </p:ext>
            </p:extLst>
          </p:nvPr>
        </p:nvGraphicFramePr>
        <p:xfrm>
          <a:off x="1856983" y="8912366"/>
          <a:ext cx="16254944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3736">
                  <a:extLst>
                    <a:ext uri="{9D8B030D-6E8A-4147-A177-3AD203B41FA5}">
                      <a16:colId xmlns:a16="http://schemas.microsoft.com/office/drawing/2014/main" val="1571208079"/>
                    </a:ext>
                  </a:extLst>
                </a:gridCol>
                <a:gridCol w="4063736">
                  <a:extLst>
                    <a:ext uri="{9D8B030D-6E8A-4147-A177-3AD203B41FA5}">
                      <a16:colId xmlns:a16="http://schemas.microsoft.com/office/drawing/2014/main" val="1064132059"/>
                    </a:ext>
                  </a:extLst>
                </a:gridCol>
                <a:gridCol w="4063736">
                  <a:extLst>
                    <a:ext uri="{9D8B030D-6E8A-4147-A177-3AD203B41FA5}">
                      <a16:colId xmlns:a16="http://schemas.microsoft.com/office/drawing/2014/main" val="3842216944"/>
                    </a:ext>
                  </a:extLst>
                </a:gridCol>
                <a:gridCol w="4063736">
                  <a:extLst>
                    <a:ext uri="{9D8B030D-6E8A-4147-A177-3AD203B41FA5}">
                      <a16:colId xmlns:a16="http://schemas.microsoft.com/office/drawing/2014/main" val="10914499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3200" dirty="0"/>
                        <a:t>Cancers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Cluster 1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Cluster 2</a:t>
                      </a:r>
                      <a:endParaRPr lang="en-IN" sz="3200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Cluster 3</a:t>
                      </a:r>
                      <a:endParaRPr lang="en-IN" sz="3200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337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Breast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50-60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54-64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40-50</a:t>
                      </a:r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408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Lung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49-59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60-70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NA</a:t>
                      </a:r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99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Colon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41-51,51-61,61-71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42-52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33-43</a:t>
                      </a:r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802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Prostrate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56-66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20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NA</a:t>
                      </a:r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583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Ovary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46-56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46-56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NA</a:t>
                      </a:r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738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Oral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43-53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53-63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NA</a:t>
                      </a:r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7248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/>
                        <a:t>Soft tissue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32-42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18-28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NA</a:t>
                      </a:r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525914"/>
                  </a:ext>
                </a:extLst>
              </a:tr>
            </a:tbl>
          </a:graphicData>
        </a:graphic>
      </p:graphicFrame>
      <p:sp>
        <p:nvSpPr>
          <p:cNvPr id="6" name="TextBox 11">
            <a:extLst>
              <a:ext uri="{FF2B5EF4-FFF2-40B4-BE49-F238E27FC236}">
                <a16:creationId xmlns:a16="http://schemas.microsoft.com/office/drawing/2014/main" id="{3FA7BF2F-DFA1-4E82-AFF6-F923B2CDE084}"/>
              </a:ext>
            </a:extLst>
          </p:cNvPr>
          <p:cNvSpPr txBox="1"/>
          <p:nvPr/>
        </p:nvSpPr>
        <p:spPr>
          <a:xfrm>
            <a:off x="1715532" y="323074"/>
            <a:ext cx="8920208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Georgia Pro Bold"/>
              </a:rPr>
              <a:t>Demographic Insights:</a:t>
            </a:r>
            <a:endParaRPr lang="en-US" sz="3600" u="none" strike="noStrike" dirty="0">
              <a:solidFill>
                <a:srgbClr val="000000"/>
              </a:solidFill>
              <a:latin typeface="Georgia Pro Bold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FA45046D-DDC7-48E2-A94E-6A1C782E7C91}"/>
              </a:ext>
            </a:extLst>
          </p:cNvPr>
          <p:cNvSpPr/>
          <p:nvPr/>
        </p:nvSpPr>
        <p:spPr>
          <a:xfrm>
            <a:off x="18487206" y="2542046"/>
            <a:ext cx="1061357" cy="10850880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I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0B81D553-060C-4D43-ABD9-2F18798A1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003771"/>
              </p:ext>
            </p:extLst>
          </p:nvPr>
        </p:nvGraphicFramePr>
        <p:xfrm>
          <a:off x="19728770" y="6109193"/>
          <a:ext cx="4290559" cy="26020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0559">
                  <a:extLst>
                    <a:ext uri="{9D8B030D-6E8A-4147-A177-3AD203B41FA5}">
                      <a16:colId xmlns:a16="http://schemas.microsoft.com/office/drawing/2014/main" val="1009625799"/>
                    </a:ext>
                  </a:extLst>
                </a:gridCol>
              </a:tblGrid>
              <a:tr h="2602006">
                <a:tc>
                  <a:txBody>
                    <a:bodyPr/>
                    <a:lstStyle/>
                    <a:p>
                      <a:pPr algn="l"/>
                      <a:r>
                        <a:rPr lang="en-US" sz="2800" b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Figure: Most frequent age distribution per cluster for each cancer using both approaches.</a:t>
                      </a:r>
                      <a:endParaRPr lang="en-IN" sz="2800" b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32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398962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BD1B3D9-F938-480C-83A3-FAFBF084AE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835410"/>
              </p:ext>
            </p:extLst>
          </p:nvPr>
        </p:nvGraphicFramePr>
        <p:xfrm>
          <a:off x="2052055" y="1883135"/>
          <a:ext cx="16254944" cy="4480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063736">
                  <a:extLst>
                    <a:ext uri="{9D8B030D-6E8A-4147-A177-3AD203B41FA5}">
                      <a16:colId xmlns:a16="http://schemas.microsoft.com/office/drawing/2014/main" val="1571208079"/>
                    </a:ext>
                  </a:extLst>
                </a:gridCol>
                <a:gridCol w="4063736">
                  <a:extLst>
                    <a:ext uri="{9D8B030D-6E8A-4147-A177-3AD203B41FA5}">
                      <a16:colId xmlns:a16="http://schemas.microsoft.com/office/drawing/2014/main" val="1064132059"/>
                    </a:ext>
                  </a:extLst>
                </a:gridCol>
                <a:gridCol w="4063736">
                  <a:extLst>
                    <a:ext uri="{9D8B030D-6E8A-4147-A177-3AD203B41FA5}">
                      <a16:colId xmlns:a16="http://schemas.microsoft.com/office/drawing/2014/main" val="3842216944"/>
                    </a:ext>
                  </a:extLst>
                </a:gridCol>
                <a:gridCol w="4063736">
                  <a:extLst>
                    <a:ext uri="{9D8B030D-6E8A-4147-A177-3AD203B41FA5}">
                      <a16:colId xmlns:a16="http://schemas.microsoft.com/office/drawing/2014/main" val="10914499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3200" dirty="0"/>
                        <a:t>Cancers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Cluster 1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Cluster 2</a:t>
                      </a:r>
                      <a:endParaRPr lang="en-IN" sz="3200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Cluster 3</a:t>
                      </a:r>
                      <a:endParaRPr lang="en-IN" sz="3200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337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Breast</a:t>
                      </a:r>
                      <a:endParaRPr lang="en-IN" sz="28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9</a:t>
                      </a:r>
                      <a:r>
                        <a:rPr lang="en-IN" sz="2800" b="0" u="none" strike="noStrike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4.02% Female</a:t>
                      </a:r>
                      <a:endParaRPr lang="en-IN" sz="2800" b="0" i="0" u="none" strike="noStrike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97.33% Female</a:t>
                      </a:r>
                      <a:endParaRPr lang="en-IN" sz="28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100% Female</a:t>
                      </a:r>
                      <a:endParaRPr lang="en-IN" sz="28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408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Lung</a:t>
                      </a:r>
                      <a:endParaRPr lang="en-IN" sz="28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62.36% Male</a:t>
                      </a:r>
                      <a:endParaRPr lang="en-IN" sz="28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57.87% Male</a:t>
                      </a:r>
                      <a:endParaRPr lang="en-IN" sz="28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NA</a:t>
                      </a:r>
                      <a:endParaRPr lang="en-IN" sz="28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99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Colon</a:t>
                      </a:r>
                      <a:endParaRPr lang="en-IN" sz="28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53.84% Female</a:t>
                      </a:r>
                      <a:endParaRPr lang="en-IN" sz="28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62.5% Male</a:t>
                      </a:r>
                      <a:endParaRPr lang="en-IN" sz="28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100% Male</a:t>
                      </a:r>
                      <a:endParaRPr lang="en-IN" sz="28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802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Prostrate</a:t>
                      </a:r>
                      <a:endParaRPr lang="en-IN" sz="28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100% Male</a:t>
                      </a:r>
                      <a:endParaRPr lang="en-IN" sz="28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100% Male</a:t>
                      </a:r>
                      <a:endParaRPr lang="en-IN" sz="28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NA</a:t>
                      </a:r>
                      <a:endParaRPr lang="en-IN" sz="28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583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Ovary</a:t>
                      </a:r>
                      <a:endParaRPr lang="en-IN" sz="28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100% Female</a:t>
                      </a:r>
                      <a:endParaRPr lang="en-IN" sz="28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100% Female</a:t>
                      </a:r>
                      <a:endParaRPr lang="en-IN" sz="28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100 Female%</a:t>
                      </a:r>
                      <a:endParaRPr lang="en-IN" sz="28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738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Oral</a:t>
                      </a:r>
                      <a:endParaRPr lang="en-IN" sz="28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84.21% Male</a:t>
                      </a:r>
                      <a:endParaRPr lang="en-IN" sz="28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87.87% Male</a:t>
                      </a:r>
                      <a:endParaRPr lang="en-IN" sz="28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NA</a:t>
                      </a:r>
                      <a:endParaRPr lang="en-IN" sz="28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724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Soft tissue</a:t>
                      </a:r>
                      <a:endParaRPr lang="en-IN" sz="28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64.28% Male</a:t>
                      </a:r>
                      <a:endParaRPr lang="en-IN" sz="28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50% Male</a:t>
                      </a:r>
                      <a:endParaRPr lang="en-IN" sz="28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NA</a:t>
                      </a:r>
                      <a:endParaRPr lang="en-IN" sz="28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525914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552A624-3816-484A-A6B8-56682395B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972508"/>
              </p:ext>
            </p:extLst>
          </p:nvPr>
        </p:nvGraphicFramePr>
        <p:xfrm>
          <a:off x="2052055" y="7613918"/>
          <a:ext cx="16254944" cy="4480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063736">
                  <a:extLst>
                    <a:ext uri="{9D8B030D-6E8A-4147-A177-3AD203B41FA5}">
                      <a16:colId xmlns:a16="http://schemas.microsoft.com/office/drawing/2014/main" val="1571208079"/>
                    </a:ext>
                  </a:extLst>
                </a:gridCol>
                <a:gridCol w="4063736">
                  <a:extLst>
                    <a:ext uri="{9D8B030D-6E8A-4147-A177-3AD203B41FA5}">
                      <a16:colId xmlns:a16="http://schemas.microsoft.com/office/drawing/2014/main" val="1064132059"/>
                    </a:ext>
                  </a:extLst>
                </a:gridCol>
                <a:gridCol w="4063736">
                  <a:extLst>
                    <a:ext uri="{9D8B030D-6E8A-4147-A177-3AD203B41FA5}">
                      <a16:colId xmlns:a16="http://schemas.microsoft.com/office/drawing/2014/main" val="3842216944"/>
                    </a:ext>
                  </a:extLst>
                </a:gridCol>
                <a:gridCol w="4063736">
                  <a:extLst>
                    <a:ext uri="{9D8B030D-6E8A-4147-A177-3AD203B41FA5}">
                      <a16:colId xmlns:a16="http://schemas.microsoft.com/office/drawing/2014/main" val="10914499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3200" dirty="0"/>
                        <a:t>Cancers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Cluster 1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Cluster 2</a:t>
                      </a:r>
                      <a:endParaRPr lang="en-IN" sz="3200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/>
                        <a:t>Cluster 3</a:t>
                      </a:r>
                      <a:endParaRPr lang="en-IN" sz="3200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337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Breast</a:t>
                      </a:r>
                      <a:endParaRPr lang="en-IN" sz="28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97.22% Female</a:t>
                      </a:r>
                      <a:endParaRPr lang="en-IN" sz="28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95.23% Female</a:t>
                      </a:r>
                      <a:endParaRPr lang="en-IN" sz="28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100% Female</a:t>
                      </a:r>
                      <a:endParaRPr lang="en-IN" sz="28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408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Lung</a:t>
                      </a:r>
                      <a:endParaRPr lang="en-IN" sz="28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57.87% Male</a:t>
                      </a:r>
                      <a:endParaRPr lang="en-IN" sz="28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62.36% Male</a:t>
                      </a:r>
                      <a:endParaRPr lang="en-IN" sz="28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NA</a:t>
                      </a:r>
                      <a:endParaRPr lang="en-IN" sz="28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99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Colon</a:t>
                      </a:r>
                      <a:endParaRPr lang="en-IN" sz="28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50% Female</a:t>
                      </a:r>
                      <a:endParaRPr lang="en-IN" sz="28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68.75% Male</a:t>
                      </a:r>
                      <a:endParaRPr lang="en-IN" sz="28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53.84% Female</a:t>
                      </a:r>
                      <a:endParaRPr lang="en-IN" sz="28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802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Prostrate</a:t>
                      </a:r>
                      <a:endParaRPr lang="en-IN" sz="28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100% Male</a:t>
                      </a:r>
                      <a:endParaRPr lang="en-IN" sz="28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100% Male</a:t>
                      </a:r>
                      <a:endParaRPr lang="en-IN" sz="28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NA</a:t>
                      </a:r>
                      <a:endParaRPr lang="en-IN" sz="28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583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Ovary</a:t>
                      </a:r>
                      <a:endParaRPr lang="en-IN" sz="28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100% Female</a:t>
                      </a:r>
                      <a:endParaRPr lang="en-IN" sz="28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100% Female</a:t>
                      </a:r>
                      <a:endParaRPr lang="en-IN" sz="28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NA</a:t>
                      </a:r>
                      <a:endParaRPr lang="en-IN" sz="28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738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Oral</a:t>
                      </a:r>
                      <a:endParaRPr lang="en-IN" sz="28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88.88% Male</a:t>
                      </a:r>
                      <a:endParaRPr lang="en-IN" sz="28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82.85% Male</a:t>
                      </a:r>
                      <a:endParaRPr lang="en-IN" sz="28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NA</a:t>
                      </a:r>
                      <a:endParaRPr lang="en-IN" sz="28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724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Soft tissue</a:t>
                      </a:r>
                      <a:endParaRPr lang="en-IN" sz="28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50% Male</a:t>
                      </a:r>
                      <a:endParaRPr lang="en-IN" sz="28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64.28% Male</a:t>
                      </a:r>
                      <a:endParaRPr lang="en-IN" sz="28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NA</a:t>
                      </a:r>
                      <a:endParaRPr lang="en-IN" sz="28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52591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E90CB6F-482E-458C-A6BB-5A6E48FB13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35692"/>
              </p:ext>
            </p:extLst>
          </p:nvPr>
        </p:nvGraphicFramePr>
        <p:xfrm>
          <a:off x="1418071" y="761971"/>
          <a:ext cx="3982985" cy="859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2985">
                  <a:extLst>
                    <a:ext uri="{9D8B030D-6E8A-4147-A177-3AD203B41FA5}">
                      <a16:colId xmlns:a16="http://schemas.microsoft.com/office/drawing/2014/main" val="1106776358"/>
                    </a:ext>
                  </a:extLst>
                </a:gridCol>
              </a:tblGrid>
              <a:tr h="85955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Gender (DP)</a:t>
                      </a:r>
                      <a:endParaRPr lang="en-IN" sz="36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64246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1E13CF9-E88D-4C57-9419-A0306D2407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889932"/>
              </p:ext>
            </p:extLst>
          </p:nvPr>
        </p:nvGraphicFramePr>
        <p:xfrm>
          <a:off x="1418071" y="6625309"/>
          <a:ext cx="7579625" cy="859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9625">
                  <a:extLst>
                    <a:ext uri="{9D8B030D-6E8A-4147-A177-3AD203B41FA5}">
                      <a16:colId xmlns:a16="http://schemas.microsoft.com/office/drawing/2014/main" val="1106776358"/>
                    </a:ext>
                  </a:extLst>
                </a:gridCol>
              </a:tblGrid>
              <a:tr h="85955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Gender (DP &amp; Nonsynonymous)</a:t>
                      </a:r>
                      <a:endParaRPr lang="en-IN" sz="36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642469"/>
                  </a:ext>
                </a:extLst>
              </a:tr>
            </a:tbl>
          </a:graphicData>
        </a:graphic>
      </p:graphicFrame>
      <p:sp>
        <p:nvSpPr>
          <p:cNvPr id="6" name="Right Brace 5">
            <a:extLst>
              <a:ext uri="{FF2B5EF4-FFF2-40B4-BE49-F238E27FC236}">
                <a16:creationId xmlns:a16="http://schemas.microsoft.com/office/drawing/2014/main" id="{43E3AA1C-FB7D-470A-8130-968258245CF8}"/>
              </a:ext>
            </a:extLst>
          </p:cNvPr>
          <p:cNvSpPr/>
          <p:nvPr/>
        </p:nvSpPr>
        <p:spPr>
          <a:xfrm>
            <a:off x="18487206" y="1758275"/>
            <a:ext cx="1061357" cy="10850880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I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F8D5928D-7452-469E-8257-643B3359B5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904057"/>
              </p:ext>
            </p:extLst>
          </p:nvPr>
        </p:nvGraphicFramePr>
        <p:xfrm>
          <a:off x="19728770" y="6109193"/>
          <a:ext cx="4290559" cy="26020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0559">
                  <a:extLst>
                    <a:ext uri="{9D8B030D-6E8A-4147-A177-3AD203B41FA5}">
                      <a16:colId xmlns:a16="http://schemas.microsoft.com/office/drawing/2014/main" val="1009625799"/>
                    </a:ext>
                  </a:extLst>
                </a:gridCol>
              </a:tblGrid>
              <a:tr h="2602006">
                <a:tc>
                  <a:txBody>
                    <a:bodyPr/>
                    <a:lstStyle/>
                    <a:p>
                      <a:pPr algn="l"/>
                      <a:r>
                        <a:rPr lang="en-US" sz="2800" b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Figure: Percentage of gender distribution in each cancer using both approaches.</a:t>
                      </a:r>
                      <a:endParaRPr lang="en-IN" sz="2800" b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32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413670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>
            <a:extLst>
              <a:ext uri="{FF2B5EF4-FFF2-40B4-BE49-F238E27FC236}">
                <a16:creationId xmlns:a16="http://schemas.microsoft.com/office/drawing/2014/main" id="{74F3B73C-926F-4F2E-85F9-F16DCECFBA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2304073"/>
              </p:ext>
            </p:extLst>
          </p:nvPr>
        </p:nvGraphicFramePr>
        <p:xfrm>
          <a:off x="1206500" y="2634533"/>
          <a:ext cx="21969412" cy="476359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92353">
                  <a:extLst>
                    <a:ext uri="{9D8B030D-6E8A-4147-A177-3AD203B41FA5}">
                      <a16:colId xmlns:a16="http://schemas.microsoft.com/office/drawing/2014/main" val="2311497775"/>
                    </a:ext>
                  </a:extLst>
                </a:gridCol>
                <a:gridCol w="5492353">
                  <a:extLst>
                    <a:ext uri="{9D8B030D-6E8A-4147-A177-3AD203B41FA5}">
                      <a16:colId xmlns:a16="http://schemas.microsoft.com/office/drawing/2014/main" val="1971632522"/>
                    </a:ext>
                  </a:extLst>
                </a:gridCol>
                <a:gridCol w="5492353">
                  <a:extLst>
                    <a:ext uri="{9D8B030D-6E8A-4147-A177-3AD203B41FA5}">
                      <a16:colId xmlns:a16="http://schemas.microsoft.com/office/drawing/2014/main" val="2856119971"/>
                    </a:ext>
                  </a:extLst>
                </a:gridCol>
                <a:gridCol w="5492353">
                  <a:extLst>
                    <a:ext uri="{9D8B030D-6E8A-4147-A177-3AD203B41FA5}">
                      <a16:colId xmlns:a16="http://schemas.microsoft.com/office/drawing/2014/main" val="3262235389"/>
                    </a:ext>
                  </a:extLst>
                </a:gridCol>
              </a:tblGrid>
              <a:tr h="679276">
                <a:tc>
                  <a:txBody>
                    <a:bodyPr/>
                    <a:lstStyle/>
                    <a:p>
                      <a:pPr algn="l"/>
                      <a:r>
                        <a:rPr lang="en-IN" sz="3200" dirty="0">
                          <a:solidFill>
                            <a:schemeClr val="bg1"/>
                          </a:solidFill>
                        </a:rPr>
                        <a:t>LUNG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3200" dirty="0">
                          <a:solidFill>
                            <a:schemeClr val="bg1"/>
                          </a:solidFill>
                        </a:rPr>
                        <a:t>Cluster1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3200" dirty="0">
                          <a:solidFill>
                            <a:schemeClr val="bg1"/>
                          </a:solidFill>
                        </a:rPr>
                        <a:t>Cluster2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T</a:t>
                      </a:r>
                      <a:r>
                        <a:rPr lang="en-IN" sz="3200" dirty="0" err="1">
                          <a:solidFill>
                            <a:schemeClr val="bg1"/>
                          </a:solidFill>
                        </a:rPr>
                        <a:t>otal</a:t>
                      </a:r>
                      <a:endParaRPr lang="en-IN" sz="3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190520"/>
                  </a:ext>
                </a:extLst>
              </a:tr>
              <a:tr h="1579700">
                <a:tc>
                  <a:txBody>
                    <a:bodyPr/>
                    <a:lstStyle/>
                    <a:p>
                      <a:pPr algn="l"/>
                      <a:r>
                        <a:rPr lang="en-IN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Number of genes present in all 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138</a:t>
                      </a:r>
                    </a:p>
                    <a:p>
                      <a:pPr algn="l"/>
                      <a:r>
                        <a:rPr lang="en-US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ALK, SYNE1,NEB,NOTCH1</a:t>
                      </a:r>
                    </a:p>
                    <a:p>
                      <a:pPr algn="l"/>
                      <a:r>
                        <a:rPr lang="en-US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DMD </a:t>
                      </a:r>
                      <a:r>
                        <a:rPr lang="en-US" sz="32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etc</a:t>
                      </a:r>
                      <a:endParaRPr lang="en-IN" sz="3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11</a:t>
                      </a:r>
                    </a:p>
                    <a:p>
                      <a:pPr algn="l"/>
                      <a:r>
                        <a:rPr lang="en-IN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ALK,EGFR, RET,BARD1,NTRK1 etc.</a:t>
                      </a:r>
                    </a:p>
                    <a:p>
                      <a:pPr algn="l"/>
                      <a:endParaRPr lang="en-IN" sz="3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  <a:p>
                      <a:pPr algn="l"/>
                      <a:endParaRPr lang="en-IN" sz="3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1193</a:t>
                      </a:r>
                      <a:endParaRPr lang="en-IN" sz="3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385416"/>
                  </a:ext>
                </a:extLst>
              </a:tr>
              <a:tr h="679276">
                <a:tc>
                  <a:txBody>
                    <a:bodyPr/>
                    <a:lstStyle/>
                    <a:p>
                      <a:pPr algn="l"/>
                      <a:r>
                        <a:rPr lang="en-IN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Number of genes not present in any 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</a:t>
                      </a:r>
                    </a:p>
                    <a:p>
                      <a:pPr algn="l"/>
                      <a:r>
                        <a:rPr lang="en-IN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MAPKAPK5, CBX3, HPRT1,</a:t>
                      </a:r>
                    </a:p>
                    <a:p>
                      <a:pPr algn="l"/>
                      <a:r>
                        <a:rPr lang="en-IN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SMARCD2, etc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</a:t>
                      </a:r>
                    </a:p>
                    <a:p>
                      <a:pPr algn="l"/>
                      <a:r>
                        <a:rPr lang="en-US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TERC</a:t>
                      </a:r>
                      <a:endParaRPr lang="en-IN" sz="3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1193</a:t>
                      </a:r>
                      <a:endParaRPr lang="en-IN" sz="3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976259"/>
                  </a:ext>
                </a:extLst>
              </a:tr>
            </a:tbl>
          </a:graphicData>
        </a:graphic>
      </p:graphicFrame>
      <p:sp>
        <p:nvSpPr>
          <p:cNvPr id="3" name="TextBox 11">
            <a:extLst>
              <a:ext uri="{FF2B5EF4-FFF2-40B4-BE49-F238E27FC236}">
                <a16:creationId xmlns:a16="http://schemas.microsoft.com/office/drawing/2014/main" id="{5FBAEC1F-A22D-4D15-8D34-5DB6303B61A4}"/>
              </a:ext>
            </a:extLst>
          </p:cNvPr>
          <p:cNvSpPr txBox="1"/>
          <p:nvPr/>
        </p:nvSpPr>
        <p:spPr>
          <a:xfrm>
            <a:off x="1206579" y="838912"/>
            <a:ext cx="8672207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3600" u="none" strike="noStrike" dirty="0">
                <a:solidFill>
                  <a:srgbClr val="000000"/>
                </a:solidFill>
                <a:latin typeface="Georgia Pro Bold"/>
              </a:rPr>
              <a:t>Top mutated genes present in clusters, few examples 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F50D13F4-DCD4-4501-8606-6D067D7F78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9962046"/>
              </p:ext>
            </p:extLst>
          </p:nvPr>
        </p:nvGraphicFramePr>
        <p:xfrm>
          <a:off x="1320800" y="8835949"/>
          <a:ext cx="21969412" cy="332577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492353">
                  <a:extLst>
                    <a:ext uri="{9D8B030D-6E8A-4147-A177-3AD203B41FA5}">
                      <a16:colId xmlns:a16="http://schemas.microsoft.com/office/drawing/2014/main" val="2311497775"/>
                    </a:ext>
                  </a:extLst>
                </a:gridCol>
                <a:gridCol w="5492353">
                  <a:extLst>
                    <a:ext uri="{9D8B030D-6E8A-4147-A177-3AD203B41FA5}">
                      <a16:colId xmlns:a16="http://schemas.microsoft.com/office/drawing/2014/main" val="1971632522"/>
                    </a:ext>
                  </a:extLst>
                </a:gridCol>
                <a:gridCol w="5492353">
                  <a:extLst>
                    <a:ext uri="{9D8B030D-6E8A-4147-A177-3AD203B41FA5}">
                      <a16:colId xmlns:a16="http://schemas.microsoft.com/office/drawing/2014/main" val="2856119971"/>
                    </a:ext>
                  </a:extLst>
                </a:gridCol>
                <a:gridCol w="5492353">
                  <a:extLst>
                    <a:ext uri="{9D8B030D-6E8A-4147-A177-3AD203B41FA5}">
                      <a16:colId xmlns:a16="http://schemas.microsoft.com/office/drawing/2014/main" val="3262235389"/>
                    </a:ext>
                  </a:extLst>
                </a:gridCol>
              </a:tblGrid>
              <a:tr h="679276">
                <a:tc>
                  <a:txBody>
                    <a:bodyPr/>
                    <a:lstStyle/>
                    <a:p>
                      <a:pPr algn="l"/>
                      <a:r>
                        <a:rPr lang="en-IN" sz="3200" dirty="0">
                          <a:solidFill>
                            <a:schemeClr val="bg1"/>
                          </a:solidFill>
                        </a:rPr>
                        <a:t>LUNG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3200" dirty="0">
                          <a:solidFill>
                            <a:schemeClr val="bg1"/>
                          </a:solidFill>
                        </a:rPr>
                        <a:t>Cluster1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3200" dirty="0">
                          <a:solidFill>
                            <a:schemeClr val="bg1"/>
                          </a:solidFill>
                        </a:rPr>
                        <a:t>Cluster2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T</a:t>
                      </a:r>
                      <a:r>
                        <a:rPr lang="en-IN" sz="3200" dirty="0" err="1">
                          <a:solidFill>
                            <a:schemeClr val="bg1"/>
                          </a:solidFill>
                        </a:rPr>
                        <a:t>otal</a:t>
                      </a:r>
                      <a:endParaRPr lang="en-IN" sz="3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190520"/>
                  </a:ext>
                </a:extLst>
              </a:tr>
              <a:tr h="1579700">
                <a:tc>
                  <a:txBody>
                    <a:bodyPr/>
                    <a:lstStyle/>
                    <a:p>
                      <a:pPr algn="l"/>
                      <a:r>
                        <a:rPr lang="en-IN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Number of genes present in all 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34</a:t>
                      </a:r>
                    </a:p>
                    <a:p>
                      <a:pPr algn="l"/>
                      <a:r>
                        <a:rPr lang="en-IN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SYNE1, FAT1, NEB, KMT2C, etc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</a:t>
                      </a:r>
                    </a:p>
                    <a:p>
                      <a:pPr algn="l"/>
                      <a:r>
                        <a:rPr lang="en-IN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ALK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1188</a:t>
                      </a:r>
                      <a:endParaRPr lang="en-IN" sz="3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385416"/>
                  </a:ext>
                </a:extLst>
              </a:tr>
              <a:tr h="679276">
                <a:tc>
                  <a:txBody>
                    <a:bodyPr/>
                    <a:lstStyle/>
                    <a:p>
                      <a:pPr algn="l"/>
                      <a:r>
                        <a:rPr lang="en-IN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Number of genes not present in any samples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49</a:t>
                      </a:r>
                    </a:p>
                    <a:p>
                      <a:pPr algn="l"/>
                      <a:r>
                        <a:rPr lang="en-US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POLE3, EPOR,POLD4,etc</a:t>
                      </a:r>
                      <a:endParaRPr lang="en-IN" sz="3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NA</a:t>
                      </a:r>
                      <a:endParaRPr lang="en-IN" sz="3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1188</a:t>
                      </a:r>
                      <a:endParaRPr lang="en-IN" sz="3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976259"/>
                  </a:ext>
                </a:extLst>
              </a:tr>
            </a:tbl>
          </a:graphicData>
        </a:graphic>
      </p:graphicFrame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FAD3EA7B-73DD-49C7-BCF9-2F589A1C5C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44220"/>
              </p:ext>
            </p:extLst>
          </p:nvPr>
        </p:nvGraphicFramePr>
        <p:xfrm>
          <a:off x="408214" y="1915623"/>
          <a:ext cx="2325842" cy="595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5842">
                  <a:extLst>
                    <a:ext uri="{9D8B030D-6E8A-4147-A177-3AD203B41FA5}">
                      <a16:colId xmlns:a16="http://schemas.microsoft.com/office/drawing/2014/main" val="1106776358"/>
                    </a:ext>
                  </a:extLst>
                </a:gridCol>
              </a:tblGrid>
              <a:tr h="595138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DP</a:t>
                      </a:r>
                      <a:endParaRPr lang="en-IN" sz="3200" b="1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642469"/>
                  </a:ext>
                </a:extLst>
              </a:tr>
            </a:tbl>
          </a:graphicData>
        </a:graphic>
      </p:graphicFrame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B4DCD3B7-313B-4793-8AF9-95A21D8C17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90168"/>
              </p:ext>
            </p:extLst>
          </p:nvPr>
        </p:nvGraphicFramePr>
        <p:xfrm>
          <a:off x="408214" y="7819470"/>
          <a:ext cx="6090558" cy="595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0558">
                  <a:extLst>
                    <a:ext uri="{9D8B030D-6E8A-4147-A177-3AD203B41FA5}">
                      <a16:colId xmlns:a16="http://schemas.microsoft.com/office/drawing/2014/main" val="1106776358"/>
                    </a:ext>
                  </a:extLst>
                </a:gridCol>
              </a:tblGrid>
              <a:tr h="595138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DP &amp; Nonsynonymous</a:t>
                      </a:r>
                      <a:endParaRPr lang="en-IN" sz="32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642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789763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DesignElement.png" descr="DesignElement.png"/>
          <p:cNvPicPr>
            <a:picLocks noChangeAspect="1"/>
          </p:cNvPicPr>
          <p:nvPr/>
        </p:nvPicPr>
        <p:blipFill>
          <a:blip r:embed="rId2" cstate="hqprint">
            <a:alphaModFix amt="3768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792839" y="-5755887"/>
            <a:ext cx="28049746" cy="277890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1064"/>
                  <a:pt x="2881" y="3193"/>
                </a:cubicBezTo>
                <a:cubicBezTo>
                  <a:pt x="-961" y="7450"/>
                  <a:pt x="-961" y="14352"/>
                  <a:pt x="2881" y="18610"/>
                </a:cubicBezTo>
                <a:cubicBezTo>
                  <a:pt x="4319" y="20202"/>
                  <a:pt x="6091" y="21199"/>
                  <a:pt x="7948" y="21600"/>
                </a:cubicBezTo>
                <a:lnTo>
                  <a:pt x="11730" y="21600"/>
                </a:lnTo>
                <a:cubicBezTo>
                  <a:pt x="13587" y="21199"/>
                  <a:pt x="15359" y="20202"/>
                  <a:pt x="16797" y="18610"/>
                </a:cubicBezTo>
                <a:cubicBezTo>
                  <a:pt x="20639" y="14352"/>
                  <a:pt x="20639" y="7450"/>
                  <a:pt x="16797" y="3193"/>
                </a:cubicBezTo>
                <a:cubicBezTo>
                  <a:pt x="14875" y="106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  <a:headEnd/>
            <a:tailEnd/>
          </a:ln>
        </p:spPr>
      </p:pic>
      <p:pic>
        <p:nvPicPr>
          <p:cNvPr id="2" name="Picture 1" descr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370" y="5556250"/>
            <a:ext cx="6015355" cy="260413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222165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DesignElement.png" descr="DesignElement.png"/>
          <p:cNvPicPr>
            <a:picLocks noChangeAspect="1"/>
          </p:cNvPicPr>
          <p:nvPr/>
        </p:nvPicPr>
        <p:blipFill>
          <a:blip r:embed="rId2" cstate="hqprint">
            <a:alphaModFix amt="3768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792839" y="-5755887"/>
            <a:ext cx="28049746" cy="277890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1064"/>
                  <a:pt x="2881" y="3193"/>
                </a:cubicBezTo>
                <a:cubicBezTo>
                  <a:pt x="-961" y="7450"/>
                  <a:pt x="-961" y="14352"/>
                  <a:pt x="2881" y="18610"/>
                </a:cubicBezTo>
                <a:cubicBezTo>
                  <a:pt x="4319" y="20202"/>
                  <a:pt x="6091" y="21199"/>
                  <a:pt x="7948" y="21600"/>
                </a:cubicBezTo>
                <a:lnTo>
                  <a:pt x="11730" y="21600"/>
                </a:lnTo>
                <a:cubicBezTo>
                  <a:pt x="13587" y="21199"/>
                  <a:pt x="15359" y="20202"/>
                  <a:pt x="16797" y="18610"/>
                </a:cubicBezTo>
                <a:cubicBezTo>
                  <a:pt x="20639" y="14352"/>
                  <a:pt x="20639" y="7450"/>
                  <a:pt x="16797" y="3193"/>
                </a:cubicBezTo>
                <a:cubicBezTo>
                  <a:pt x="14875" y="106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  <a:headEnd/>
            <a:tailEnd/>
          </a:ln>
        </p:spPr>
      </p:pic>
      <p:sp>
        <p:nvSpPr>
          <p:cNvPr id="2" name="TextBox 11">
            <a:extLst>
              <a:ext uri="{FF2B5EF4-FFF2-40B4-BE49-F238E27FC236}">
                <a16:creationId xmlns:a16="http://schemas.microsoft.com/office/drawing/2014/main" id="{7B676273-D312-11A3-518C-BC3419A20B3F}"/>
              </a:ext>
            </a:extLst>
          </p:cNvPr>
          <p:cNvSpPr txBox="1"/>
          <p:nvPr/>
        </p:nvSpPr>
        <p:spPr>
          <a:xfrm>
            <a:off x="9197952" y="5750004"/>
            <a:ext cx="5986508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4400" u="none" strike="noStrike" dirty="0">
                <a:solidFill>
                  <a:srgbClr val="000000"/>
                </a:solidFill>
                <a:latin typeface="Georgia Pro Bold"/>
              </a:rPr>
              <a:t>Background of the Project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2">
            <a:extLst>
              <a:ext uri="{FF2B5EF4-FFF2-40B4-BE49-F238E27FC236}">
                <a16:creationId xmlns:a16="http://schemas.microsoft.com/office/drawing/2014/main" id="{3B909084-B4D1-26F2-BA0C-F7911282204E}"/>
              </a:ext>
            </a:extLst>
          </p:cNvPr>
          <p:cNvSpPr/>
          <p:nvPr/>
        </p:nvSpPr>
        <p:spPr>
          <a:xfrm rot="4170887">
            <a:off x="10538471" y="5496985"/>
            <a:ext cx="2470595" cy="2514600"/>
          </a:xfrm>
          <a:custGeom>
            <a:avLst/>
            <a:gdLst/>
            <a:ahLst/>
            <a:cxnLst/>
            <a:rect l="l" t="t" r="r" b="b"/>
            <a:pathLst>
              <a:path w="3932146" h="4002184">
                <a:moveTo>
                  <a:pt x="0" y="0"/>
                </a:moveTo>
                <a:lnTo>
                  <a:pt x="3932146" y="0"/>
                </a:lnTo>
                <a:lnTo>
                  <a:pt x="3932146" y="4002185"/>
                </a:lnTo>
                <a:lnTo>
                  <a:pt x="0" y="40021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A8C6C98-B910-E077-E3AF-16075DBD01CE}"/>
              </a:ext>
            </a:extLst>
          </p:cNvPr>
          <p:cNvCxnSpPr>
            <a:cxnSpLocks/>
          </p:cNvCxnSpPr>
          <p:nvPr/>
        </p:nvCxnSpPr>
        <p:spPr>
          <a:xfrm flipV="1">
            <a:off x="13014542" y="2595996"/>
            <a:ext cx="3494762" cy="334134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6D130BB-30CB-F6D4-F1D5-37B3A01B9ACD}"/>
              </a:ext>
            </a:extLst>
          </p:cNvPr>
          <p:cNvCxnSpPr>
            <a:cxnSpLocks/>
          </p:cNvCxnSpPr>
          <p:nvPr/>
        </p:nvCxnSpPr>
        <p:spPr>
          <a:xfrm>
            <a:off x="12996571" y="7571232"/>
            <a:ext cx="4082319" cy="321678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2552B9-CEF1-5E28-79DF-126FECE9E433}"/>
              </a:ext>
            </a:extLst>
          </p:cNvPr>
          <p:cNvCxnSpPr>
            <a:cxnSpLocks/>
          </p:cNvCxnSpPr>
          <p:nvPr/>
        </p:nvCxnSpPr>
        <p:spPr>
          <a:xfrm flipH="1">
            <a:off x="11773768" y="8165890"/>
            <a:ext cx="1" cy="339145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ECD9EA-008F-6BB1-D043-2DC3F4104999}"/>
              </a:ext>
            </a:extLst>
          </p:cNvPr>
          <p:cNvCxnSpPr>
            <a:cxnSpLocks/>
          </p:cNvCxnSpPr>
          <p:nvPr/>
        </p:nvCxnSpPr>
        <p:spPr>
          <a:xfrm flipH="1">
            <a:off x="6147307" y="7554834"/>
            <a:ext cx="4403661" cy="2954055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ED4A8B-DD3E-4428-A88B-E972ED3C2332}"/>
              </a:ext>
            </a:extLst>
          </p:cNvPr>
          <p:cNvCxnSpPr>
            <a:cxnSpLocks/>
          </p:cNvCxnSpPr>
          <p:nvPr/>
        </p:nvCxnSpPr>
        <p:spPr>
          <a:xfrm flipH="1" flipV="1">
            <a:off x="6899457" y="3040694"/>
            <a:ext cx="3651511" cy="289664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F8F4BA-6D7A-9AFF-40B6-90D47E24E27D}"/>
              </a:ext>
            </a:extLst>
          </p:cNvPr>
          <p:cNvCxnSpPr>
            <a:cxnSpLocks/>
          </p:cNvCxnSpPr>
          <p:nvPr/>
        </p:nvCxnSpPr>
        <p:spPr>
          <a:xfrm flipH="1" flipV="1">
            <a:off x="11773768" y="2291966"/>
            <a:ext cx="2724" cy="302573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6977DFF-F92A-E0ED-7937-EA322E5A41C2}"/>
              </a:ext>
            </a:extLst>
          </p:cNvPr>
          <p:cNvSpPr/>
          <p:nvPr/>
        </p:nvSpPr>
        <p:spPr>
          <a:xfrm>
            <a:off x="10825530" y="1030705"/>
            <a:ext cx="2009211" cy="595035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I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DNA-seq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CC35A1-C384-AD17-EBC0-0BB6FD667114}"/>
              </a:ext>
            </a:extLst>
          </p:cNvPr>
          <p:cNvSpPr/>
          <p:nvPr/>
        </p:nvSpPr>
        <p:spPr>
          <a:xfrm>
            <a:off x="16573883" y="2125151"/>
            <a:ext cx="2239651" cy="595035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IN" sz="3200" dirty="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RNA-seq</a:t>
            </a:r>
            <a:endParaRPr kumimoji="0" lang="en-IN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B8598F-7B8A-6148-3E51-EE805571664B}"/>
              </a:ext>
            </a:extLst>
          </p:cNvPr>
          <p:cNvSpPr/>
          <p:nvPr/>
        </p:nvSpPr>
        <p:spPr>
          <a:xfrm>
            <a:off x="10825529" y="11814085"/>
            <a:ext cx="2009211" cy="595035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I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Lab Tests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4F66FF-2BA4-2A3C-8BF3-F338499EC6CB}"/>
              </a:ext>
            </a:extLst>
          </p:cNvPr>
          <p:cNvSpPr/>
          <p:nvPr/>
        </p:nvSpPr>
        <p:spPr>
          <a:xfrm>
            <a:off x="2405004" y="10587598"/>
            <a:ext cx="3642096" cy="595035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I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Demographic Data</a:t>
            </a:r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EEA62EEC-DF25-F091-5C7E-5CF33F719A9E}"/>
              </a:ext>
            </a:extLst>
          </p:cNvPr>
          <p:cNvSpPr/>
          <p:nvPr/>
        </p:nvSpPr>
        <p:spPr>
          <a:xfrm rot="16200000">
            <a:off x="10354884" y="5526578"/>
            <a:ext cx="2843215" cy="2451047"/>
          </a:xfrm>
          <a:prstGeom prst="hexagon">
            <a:avLst/>
          </a:prstGeom>
          <a:noFill/>
          <a:ln w="12700" cap="flat">
            <a:solidFill>
              <a:schemeClr val="bg2">
                <a:lumMod val="10000"/>
              </a:schemeClr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IN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CCADEE-C4C0-1AD2-B8C4-A0A7B6A08DAF}"/>
              </a:ext>
            </a:extLst>
          </p:cNvPr>
          <p:cNvSpPr/>
          <p:nvPr/>
        </p:nvSpPr>
        <p:spPr>
          <a:xfrm>
            <a:off x="4271375" y="2422669"/>
            <a:ext cx="2628081" cy="595035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I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Medical Data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4734C3-CCCB-5A13-2FE1-4DF901D5412F}"/>
              </a:ext>
            </a:extLst>
          </p:cNvPr>
          <p:cNvSpPr/>
          <p:nvPr/>
        </p:nvSpPr>
        <p:spPr>
          <a:xfrm>
            <a:off x="17181865" y="10490498"/>
            <a:ext cx="3060194" cy="595035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IN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Survival Data</a:t>
            </a:r>
          </a:p>
        </p:txBody>
      </p:sp>
      <p:sp>
        <p:nvSpPr>
          <p:cNvPr id="26" name="TextBox 11">
            <a:extLst>
              <a:ext uri="{FF2B5EF4-FFF2-40B4-BE49-F238E27FC236}">
                <a16:creationId xmlns:a16="http://schemas.microsoft.com/office/drawing/2014/main" id="{63359593-D383-5892-820C-8087EA912369}"/>
              </a:ext>
            </a:extLst>
          </p:cNvPr>
          <p:cNvSpPr txBox="1"/>
          <p:nvPr/>
        </p:nvSpPr>
        <p:spPr>
          <a:xfrm>
            <a:off x="630192" y="494874"/>
            <a:ext cx="8920208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3600" u="none" strike="noStrike" dirty="0">
                <a:solidFill>
                  <a:srgbClr val="000000"/>
                </a:solidFill>
                <a:latin typeface="Georgia Pro Bold"/>
              </a:rPr>
              <a:t>The multidimensional nature of cancer data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705ACCD-A6C6-8ED6-FB2D-09B3E3DC6583}"/>
              </a:ext>
            </a:extLst>
          </p:cNvPr>
          <p:cNvCxnSpPr/>
          <p:nvPr/>
        </p:nvCxnSpPr>
        <p:spPr>
          <a:xfrm>
            <a:off x="630192" y="1691014"/>
            <a:ext cx="2689205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6C917C8-36E7-5B19-5826-30C62E4254BA}"/>
              </a:ext>
            </a:extLst>
          </p:cNvPr>
          <p:cNvSpPr txBox="1"/>
          <p:nvPr/>
        </p:nvSpPr>
        <p:spPr>
          <a:xfrm>
            <a:off x="4206796" y="3040694"/>
            <a:ext cx="2167003" cy="84125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IN" sz="1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Cancer type, siz</a:t>
            </a:r>
            <a:r>
              <a:rPr lang="en-IN" sz="1600" dirty="0">
                <a:solidFill>
                  <a:srgbClr val="5E5E5E"/>
                </a:solidFill>
                <a:sym typeface="Helvetica Neue" panose="02000503000000020004"/>
              </a:rPr>
              <a:t>e of tumours, laterality, risk factors, therapy</a:t>
            </a:r>
            <a:endParaRPr kumimoji="0" lang="en-IN" sz="16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48A78F-E0E2-2EC3-39DD-26B0E9911466}"/>
              </a:ext>
            </a:extLst>
          </p:cNvPr>
          <p:cNvSpPr txBox="1"/>
          <p:nvPr/>
        </p:nvSpPr>
        <p:spPr>
          <a:xfrm>
            <a:off x="2403055" y="11259824"/>
            <a:ext cx="2167003" cy="5950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IN" sz="1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Age, Gender, Ethnicity, Smoking and Alcohol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66FDEF-D03C-F4B2-0798-09F7C01D390D}"/>
              </a:ext>
            </a:extLst>
          </p:cNvPr>
          <p:cNvSpPr txBox="1"/>
          <p:nvPr/>
        </p:nvSpPr>
        <p:spPr>
          <a:xfrm>
            <a:off x="10746632" y="12421911"/>
            <a:ext cx="2479566" cy="84125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IN" sz="1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Test results from pathological tests – PDL1, HER2, etc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E8204D-0ED8-75D1-B423-8B39D49D7EAC}"/>
              </a:ext>
            </a:extLst>
          </p:cNvPr>
          <p:cNvSpPr txBox="1"/>
          <p:nvPr/>
        </p:nvSpPr>
        <p:spPr>
          <a:xfrm>
            <a:off x="17181865" y="11136713"/>
            <a:ext cx="2479566" cy="5950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IN" sz="1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OS, RFS, response to treatment, etc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FEC355-1241-E4B0-1942-938C26A26982}"/>
              </a:ext>
            </a:extLst>
          </p:cNvPr>
          <p:cNvSpPr txBox="1"/>
          <p:nvPr/>
        </p:nvSpPr>
        <p:spPr>
          <a:xfrm>
            <a:off x="10746632" y="1646827"/>
            <a:ext cx="2479566" cy="5950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IN" sz="1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Variants data from DNA-seq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1CB8EC7-9A58-C2A3-6850-1303FE1DFA74}"/>
              </a:ext>
            </a:extLst>
          </p:cNvPr>
          <p:cNvSpPr txBox="1"/>
          <p:nvPr/>
        </p:nvSpPr>
        <p:spPr>
          <a:xfrm>
            <a:off x="16521831" y="2743176"/>
            <a:ext cx="2479566" cy="5950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2438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IN" sz="1600" b="0" i="0" u="none" strike="noStrike" cap="none" spc="0" normalizeH="0" baseline="0" dirty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Fusion and RNA-seq data wherever available</a:t>
            </a:r>
          </a:p>
        </p:txBody>
      </p:sp>
    </p:spTree>
    <p:extLst>
      <p:ext uri="{BB962C8B-B14F-4D97-AF65-F5344CB8AC3E}">
        <p14:creationId xmlns:p14="http://schemas.microsoft.com/office/powerpoint/2010/main" val="393151960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1">
            <a:extLst>
              <a:ext uri="{FF2B5EF4-FFF2-40B4-BE49-F238E27FC236}">
                <a16:creationId xmlns:a16="http://schemas.microsoft.com/office/drawing/2014/main" id="{D8018910-2C7E-6881-AE48-08258AB9DBCE}"/>
              </a:ext>
            </a:extLst>
          </p:cNvPr>
          <p:cNvSpPr txBox="1"/>
          <p:nvPr/>
        </p:nvSpPr>
        <p:spPr>
          <a:xfrm>
            <a:off x="659761" y="371024"/>
            <a:ext cx="8920208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3600" u="none" strike="noStrike" dirty="0">
                <a:solidFill>
                  <a:srgbClr val="000000"/>
                </a:solidFill>
                <a:latin typeface="Georgia Pro Bold"/>
              </a:rPr>
              <a:t>The Clustering of Cancer patients: Attempts recorded in the literature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1090B99-F628-F222-56F6-B1C6905FD4BA}"/>
              </a:ext>
            </a:extLst>
          </p:cNvPr>
          <p:cNvCxnSpPr/>
          <p:nvPr/>
        </p:nvCxnSpPr>
        <p:spPr>
          <a:xfrm>
            <a:off x="630192" y="1691014"/>
            <a:ext cx="2689205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1974C85-1EAF-A592-EEBE-1AC6523BD6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1" r="4932"/>
          <a:stretch/>
        </p:blipFill>
        <p:spPr>
          <a:xfrm>
            <a:off x="630192" y="2375020"/>
            <a:ext cx="10496811" cy="5258256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AF1D78-B39C-FE63-5F8D-5328673E6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92" y="8031646"/>
            <a:ext cx="8979346" cy="307894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0DE4FB-2C2E-97B5-41A8-517B2A565C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2002" y="2375020"/>
            <a:ext cx="7491109" cy="429043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14" name="TextBox 11">
            <a:extLst>
              <a:ext uri="{FF2B5EF4-FFF2-40B4-BE49-F238E27FC236}">
                <a16:creationId xmlns:a16="http://schemas.microsoft.com/office/drawing/2014/main" id="{673F54CD-3144-A0B0-D48B-0D0C6D644055}"/>
              </a:ext>
            </a:extLst>
          </p:cNvPr>
          <p:cNvSpPr txBox="1"/>
          <p:nvPr/>
        </p:nvSpPr>
        <p:spPr>
          <a:xfrm>
            <a:off x="13372864" y="8627763"/>
            <a:ext cx="2800024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9600" u="none" strike="noStrike" dirty="0">
                <a:solidFill>
                  <a:srgbClr val="000000"/>
                </a:solidFill>
                <a:latin typeface="Georgia Pro Bold"/>
              </a:rPr>
              <a:t>20+</a:t>
            </a:r>
          </a:p>
        </p:txBody>
      </p:sp>
    </p:spTree>
    <p:extLst>
      <p:ext uri="{BB962C8B-B14F-4D97-AF65-F5344CB8AC3E}">
        <p14:creationId xmlns:p14="http://schemas.microsoft.com/office/powerpoint/2010/main" val="260294962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88AA75E-F296-AB89-8A1D-9ED57CAC56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61" y="2387431"/>
            <a:ext cx="21273655" cy="10018378"/>
          </a:xfrm>
        </p:spPr>
      </p:pic>
      <p:sp>
        <p:nvSpPr>
          <p:cNvPr id="5" name="TextBox 11">
            <a:extLst>
              <a:ext uri="{FF2B5EF4-FFF2-40B4-BE49-F238E27FC236}">
                <a16:creationId xmlns:a16="http://schemas.microsoft.com/office/drawing/2014/main" id="{C851F104-B767-1C45-1915-FFA5B7C7EDFF}"/>
              </a:ext>
            </a:extLst>
          </p:cNvPr>
          <p:cNvSpPr txBox="1"/>
          <p:nvPr/>
        </p:nvSpPr>
        <p:spPr>
          <a:xfrm>
            <a:off x="542510" y="788808"/>
            <a:ext cx="8920208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3600" u="none" strike="noStrike" dirty="0">
                <a:solidFill>
                  <a:srgbClr val="000000"/>
                </a:solidFill>
                <a:latin typeface="Georgia Pro Bold"/>
              </a:rPr>
              <a:t>Overall Workflow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2602395-BAAA-5A34-6C64-9DCEE393CA15}"/>
              </a:ext>
            </a:extLst>
          </p:cNvPr>
          <p:cNvCxnSpPr/>
          <p:nvPr/>
        </p:nvCxnSpPr>
        <p:spPr>
          <a:xfrm>
            <a:off x="630192" y="1691014"/>
            <a:ext cx="2689205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60595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84B415D-441C-4886-AEB6-6D83A102A7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405771"/>
              </p:ext>
            </p:extLst>
          </p:nvPr>
        </p:nvGraphicFramePr>
        <p:xfrm>
          <a:off x="1059278" y="851856"/>
          <a:ext cx="1625494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4942">
                  <a:extLst>
                    <a:ext uri="{9D8B030D-6E8A-4147-A177-3AD203B41FA5}">
                      <a16:colId xmlns:a16="http://schemas.microsoft.com/office/drawing/2014/main" val="702334251"/>
                    </a:ext>
                  </a:extLst>
                </a:gridCol>
              </a:tblGrid>
              <a:tr h="634043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rgia Pro Bold" panose="02040802050405020203" pitchFamily="18" charset="0"/>
                        </a:rPr>
                        <a:t>Approaches for </a:t>
                      </a:r>
                      <a:r>
                        <a:rPr lang="en-US" sz="36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rgia Pro Bold" panose="02040802050405020203" pitchFamily="18" charset="0"/>
                        </a:rPr>
                        <a:t>Varclust</a:t>
                      </a:r>
                      <a:r>
                        <a:rPr lang="en-US" sz="36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rgia Pro Bold" panose="02040802050405020203" pitchFamily="18" charset="0"/>
                        </a:rPr>
                        <a:t> and </a:t>
                      </a:r>
                      <a:r>
                        <a:rPr lang="en-US" sz="36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rgia Pro Bold" panose="02040802050405020203" pitchFamily="18" charset="0"/>
                        </a:rPr>
                        <a:t>Indiegene</a:t>
                      </a:r>
                      <a:r>
                        <a:rPr lang="en-US" sz="36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rgia Pro Bold" panose="02040802050405020203" pitchFamily="18" charset="0"/>
                        </a:rPr>
                        <a:t> method:</a:t>
                      </a:r>
                      <a:endParaRPr lang="en-IN" sz="36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Georgia Pro Bold" panose="02040802050405020203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059369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441B659-AE97-4FA7-820E-2367F67179AC}"/>
              </a:ext>
            </a:extLst>
          </p:cNvPr>
          <p:cNvSpPr/>
          <p:nvPr/>
        </p:nvSpPr>
        <p:spPr>
          <a:xfrm>
            <a:off x="1943099" y="3743804"/>
            <a:ext cx="3526971" cy="59503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3200" dirty="0" err="1">
                <a:solidFill>
                  <a:srgbClr val="003333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Varclust</a:t>
            </a:r>
            <a:endParaRPr kumimoji="0" lang="en-IN" sz="3200" b="0" i="0" u="none" strike="noStrike" cap="none" spc="0" normalizeH="0" baseline="0" dirty="0">
              <a:ln>
                <a:noFill/>
              </a:ln>
              <a:solidFill>
                <a:srgbClr val="003333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882A46-28E9-43E8-8218-BEEE24445DFD}"/>
              </a:ext>
            </a:extLst>
          </p:cNvPr>
          <p:cNvSpPr/>
          <p:nvPr/>
        </p:nvSpPr>
        <p:spPr>
          <a:xfrm>
            <a:off x="1698172" y="7233557"/>
            <a:ext cx="3445328" cy="168184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IN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35A714-16C7-47FA-A1B6-A73856C768F7}"/>
              </a:ext>
            </a:extLst>
          </p:cNvPr>
          <p:cNvSpPr/>
          <p:nvPr/>
        </p:nvSpPr>
        <p:spPr>
          <a:xfrm>
            <a:off x="11250385" y="3743804"/>
            <a:ext cx="3526971" cy="59503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rgbClr val="003333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Indiegene</a:t>
            </a:r>
            <a:endParaRPr kumimoji="0" lang="en-IN" sz="3200" b="0" i="0" u="none" strike="noStrike" cap="none" spc="0" normalizeH="0" baseline="0" dirty="0">
              <a:ln>
                <a:noFill/>
              </a:ln>
              <a:solidFill>
                <a:srgbClr val="003333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5D6AD8C-6208-4EAA-A623-FCB91141916C}"/>
              </a:ext>
            </a:extLst>
          </p:cNvPr>
          <p:cNvCxnSpPr>
            <a:stCxn id="4" idx="2"/>
          </p:cNvCxnSpPr>
          <p:nvPr/>
        </p:nvCxnSpPr>
        <p:spPr>
          <a:xfrm flipH="1">
            <a:off x="3706584" y="4338839"/>
            <a:ext cx="1" cy="132717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4AA80B-E354-4D86-AA9C-3218F9F8EE17}"/>
              </a:ext>
            </a:extLst>
          </p:cNvPr>
          <p:cNvCxnSpPr>
            <a:stCxn id="6" idx="2"/>
          </p:cNvCxnSpPr>
          <p:nvPr/>
        </p:nvCxnSpPr>
        <p:spPr>
          <a:xfrm flipH="1">
            <a:off x="13013870" y="4338839"/>
            <a:ext cx="1" cy="132717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F2B0109-CE5F-4325-B79B-0C8274263DC9}"/>
              </a:ext>
            </a:extLst>
          </p:cNvPr>
          <p:cNvCxnSpPr/>
          <p:nvPr/>
        </p:nvCxnSpPr>
        <p:spPr>
          <a:xfrm flipH="1">
            <a:off x="2204357" y="5666014"/>
            <a:ext cx="1502228" cy="783772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520F93F-2A55-42A2-9E6C-CC455DBF99A0}"/>
              </a:ext>
            </a:extLst>
          </p:cNvPr>
          <p:cNvCxnSpPr/>
          <p:nvPr/>
        </p:nvCxnSpPr>
        <p:spPr>
          <a:xfrm>
            <a:off x="3706585" y="5666014"/>
            <a:ext cx="1436915" cy="816429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C6CD3FA-69DF-42C2-8CA9-B05C55F81818}"/>
              </a:ext>
            </a:extLst>
          </p:cNvPr>
          <p:cNvSpPr/>
          <p:nvPr/>
        </p:nvSpPr>
        <p:spPr>
          <a:xfrm>
            <a:off x="832756" y="6503333"/>
            <a:ext cx="2677887" cy="59503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3333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AF</a:t>
            </a:r>
            <a:endParaRPr kumimoji="0" lang="en-IN" sz="3200" b="0" i="0" u="none" strike="noStrike" cap="none" spc="0" normalizeH="0" baseline="0" dirty="0">
              <a:ln>
                <a:noFill/>
              </a:ln>
              <a:solidFill>
                <a:srgbClr val="003333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FB03AB-7963-43A8-B8F8-DD9DB9BAB36E}"/>
              </a:ext>
            </a:extLst>
          </p:cNvPr>
          <p:cNvSpPr/>
          <p:nvPr/>
        </p:nvSpPr>
        <p:spPr>
          <a:xfrm>
            <a:off x="4131127" y="6482443"/>
            <a:ext cx="2677887" cy="59503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3333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PASS</a:t>
            </a:r>
            <a:endParaRPr kumimoji="0" lang="en-IN" sz="3200" b="0" i="0" u="none" strike="noStrike" cap="none" spc="0" normalizeH="0" baseline="0" dirty="0">
              <a:ln>
                <a:noFill/>
              </a:ln>
              <a:solidFill>
                <a:srgbClr val="003333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2F03D93-9E3E-4371-AEE1-FF0D17528F31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11083383" y="5666014"/>
            <a:ext cx="1930490" cy="820032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E7F5A1C5-E205-48BE-82AD-DACBF7BA16E7}"/>
              </a:ext>
            </a:extLst>
          </p:cNvPr>
          <p:cNvSpPr/>
          <p:nvPr/>
        </p:nvSpPr>
        <p:spPr>
          <a:xfrm>
            <a:off x="8409214" y="6486046"/>
            <a:ext cx="5348338" cy="59503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3200" dirty="0">
                <a:solidFill>
                  <a:srgbClr val="003333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Filter using </a:t>
            </a:r>
            <a:r>
              <a:rPr lang="en-US" sz="3200" dirty="0" err="1">
                <a:solidFill>
                  <a:srgbClr val="003333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Indiegene</a:t>
            </a:r>
            <a:r>
              <a:rPr lang="en-US" sz="3200" dirty="0">
                <a:solidFill>
                  <a:srgbClr val="003333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 genes</a:t>
            </a:r>
            <a:endParaRPr kumimoji="0" lang="en-IN" sz="3200" b="0" i="0" u="none" strike="noStrike" cap="none" spc="0" normalizeH="0" baseline="0" dirty="0">
              <a:ln>
                <a:noFill/>
              </a:ln>
              <a:solidFill>
                <a:srgbClr val="003333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0603CA7-0CED-4529-A643-BD905B196D41}"/>
              </a:ext>
            </a:extLst>
          </p:cNvPr>
          <p:cNvSpPr/>
          <p:nvPr/>
        </p:nvSpPr>
        <p:spPr>
          <a:xfrm>
            <a:off x="14426292" y="6473321"/>
            <a:ext cx="7537868" cy="59503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3200" dirty="0">
                <a:solidFill>
                  <a:srgbClr val="003333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Filter file using DP and Nonsynonymous</a:t>
            </a:r>
            <a:endParaRPr kumimoji="0" lang="en-IN" sz="3200" b="0" i="0" u="none" strike="noStrike" cap="none" spc="0" normalizeH="0" baseline="0" dirty="0">
              <a:ln>
                <a:noFill/>
              </a:ln>
              <a:solidFill>
                <a:srgbClr val="003333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717DCD7-A6B8-4521-9D44-127FC28E5577}"/>
              </a:ext>
            </a:extLst>
          </p:cNvPr>
          <p:cNvCxnSpPr>
            <a:cxnSpLocks/>
          </p:cNvCxnSpPr>
          <p:nvPr/>
        </p:nvCxnSpPr>
        <p:spPr>
          <a:xfrm>
            <a:off x="13013870" y="5666014"/>
            <a:ext cx="2824844" cy="783772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29" name="Table 29">
            <a:extLst>
              <a:ext uri="{FF2B5EF4-FFF2-40B4-BE49-F238E27FC236}">
                <a16:creationId xmlns:a16="http://schemas.microsoft.com/office/drawing/2014/main" id="{0578B19D-7A45-4F4B-98C3-A4C0A47B6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611443"/>
              </p:ext>
            </p:extLst>
          </p:nvPr>
        </p:nvGraphicFramePr>
        <p:xfrm>
          <a:off x="758238" y="8332134"/>
          <a:ext cx="20984293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84293">
                  <a:extLst>
                    <a:ext uri="{9D8B030D-6E8A-4147-A177-3AD203B41FA5}">
                      <a16:colId xmlns:a16="http://schemas.microsoft.com/office/drawing/2014/main" val="4076657947"/>
                    </a:ext>
                  </a:extLst>
                </a:gridCol>
              </a:tblGrid>
              <a:tr h="239485">
                <a:tc>
                  <a:txBody>
                    <a:bodyPr/>
                    <a:lstStyle/>
                    <a:p>
                      <a:pPr algn="l"/>
                      <a:r>
                        <a:rPr lang="en-US" sz="2800" b="0" dirty="0">
                          <a:solidFill>
                            <a:srgbClr val="003333"/>
                          </a:solidFill>
                        </a:rPr>
                        <a:t>Figure:  Two methods have been used to filter files for </a:t>
                      </a:r>
                      <a:r>
                        <a:rPr lang="en-US" sz="2800" b="0" dirty="0" err="1">
                          <a:solidFill>
                            <a:srgbClr val="003333"/>
                          </a:solidFill>
                        </a:rPr>
                        <a:t>Varclust</a:t>
                      </a:r>
                      <a:r>
                        <a:rPr lang="en-US" sz="2800" b="0" dirty="0">
                          <a:solidFill>
                            <a:srgbClr val="003333"/>
                          </a:solidFill>
                        </a:rPr>
                        <a:t> and </a:t>
                      </a:r>
                      <a:r>
                        <a:rPr lang="en-US" sz="2800" b="0" dirty="0" err="1">
                          <a:solidFill>
                            <a:srgbClr val="003333"/>
                          </a:solidFill>
                        </a:rPr>
                        <a:t>Indiegene</a:t>
                      </a:r>
                      <a:r>
                        <a:rPr lang="en-US" sz="2800" b="0" dirty="0">
                          <a:solidFill>
                            <a:srgbClr val="003333"/>
                          </a:solidFill>
                        </a:rPr>
                        <a:t> based method.</a:t>
                      </a:r>
                      <a:endParaRPr lang="en-IN" sz="2800" b="0" dirty="0">
                        <a:solidFill>
                          <a:srgbClr val="003333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7825590"/>
                  </a:ext>
                </a:extLst>
              </a:tr>
              <a:tr h="239485">
                <a:tc>
                  <a:txBody>
                    <a:bodyPr/>
                    <a:lstStyle/>
                    <a:p>
                      <a:pPr algn="l"/>
                      <a:endParaRPr lang="en-IN" sz="2800" b="0" dirty="0">
                        <a:solidFill>
                          <a:srgbClr val="003333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4305937"/>
                  </a:ext>
                </a:extLst>
              </a:tr>
              <a:tr h="239485">
                <a:tc>
                  <a:txBody>
                    <a:bodyPr/>
                    <a:lstStyle/>
                    <a:p>
                      <a:pPr algn="l"/>
                      <a:endParaRPr lang="en-IN" sz="2800" b="0" dirty="0">
                        <a:solidFill>
                          <a:srgbClr val="003333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7992641"/>
                  </a:ext>
                </a:extLst>
              </a:tr>
            </a:tbl>
          </a:graphicData>
        </a:graphic>
      </p:graphicFrame>
      <p:sp>
        <p:nvSpPr>
          <p:cNvPr id="33" name="Rectangle 32">
            <a:extLst>
              <a:ext uri="{FF2B5EF4-FFF2-40B4-BE49-F238E27FC236}">
                <a16:creationId xmlns:a16="http://schemas.microsoft.com/office/drawing/2014/main" id="{54DF82D3-128B-48CA-B771-5F0ABD73C1BA}"/>
              </a:ext>
            </a:extLst>
          </p:cNvPr>
          <p:cNvSpPr/>
          <p:nvPr/>
        </p:nvSpPr>
        <p:spPr>
          <a:xfrm rot="20224389">
            <a:off x="11016682" y="5801300"/>
            <a:ext cx="1702355" cy="34881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600" b="1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o</a:t>
            </a:r>
            <a:r>
              <a:rPr lang="en-US" sz="1600" b="1" dirty="0" err="1">
                <a:solidFill>
                  <a:sysClr val="windowText" lastClr="000000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Old</a:t>
            </a:r>
            <a:r>
              <a:rPr lang="en-US" sz="1600" b="1" dirty="0">
                <a:solidFill>
                  <a:sysClr val="windowText" lastClr="000000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 method</a:t>
            </a:r>
            <a:endParaRPr kumimoji="0" lang="en-IN" sz="16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515F9D1-5558-4320-9F24-60EC3945C429}"/>
              </a:ext>
            </a:extLst>
          </p:cNvPr>
          <p:cNvSpPr/>
          <p:nvPr/>
        </p:nvSpPr>
        <p:spPr>
          <a:xfrm rot="930444">
            <a:off x="13324406" y="5653067"/>
            <a:ext cx="1660668" cy="34881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600" b="1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o</a:t>
            </a:r>
            <a:r>
              <a:rPr kumimoji="0" lang="en-US" sz="1600" b="1" i="0" u="none" strike="noStrike" cap="none" spc="0" normalizeH="0" baseline="0" dirty="0" err="1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New</a:t>
            </a:r>
            <a:r>
              <a:rPr lang="en-US" sz="1600" b="1" dirty="0">
                <a:solidFill>
                  <a:sysClr val="windowText" lastClr="000000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 method</a:t>
            </a:r>
            <a:endParaRPr kumimoji="0" lang="en-IN" sz="16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417118945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36915DF-D9DE-4111-A8C5-CC6EDBD329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632188"/>
              </p:ext>
            </p:extLst>
          </p:nvPr>
        </p:nvGraphicFramePr>
        <p:xfrm>
          <a:off x="965973" y="543947"/>
          <a:ext cx="1625494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4942">
                  <a:extLst>
                    <a:ext uri="{9D8B030D-6E8A-4147-A177-3AD203B41FA5}">
                      <a16:colId xmlns:a16="http://schemas.microsoft.com/office/drawing/2014/main" val="34284922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rgia Pro Bold" panose="02040802050405020203" pitchFamily="18" charset="0"/>
                        </a:rPr>
                        <a:t>Clustering algorithms on </a:t>
                      </a:r>
                      <a:r>
                        <a:rPr lang="en-US" sz="36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rgia Pro Bold" panose="02040802050405020203" pitchFamily="18" charset="0"/>
                        </a:rPr>
                        <a:t>Varclust</a:t>
                      </a:r>
                      <a:r>
                        <a:rPr lang="en-US" sz="36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rgia Pro Bold" panose="02040802050405020203" pitchFamily="18" charset="0"/>
                        </a:rPr>
                        <a:t>:</a:t>
                      </a:r>
                      <a:endParaRPr lang="en-IN" sz="3600" dirty="0">
                        <a:solidFill>
                          <a:schemeClr val="bg2">
                            <a:lumMod val="10000"/>
                          </a:schemeClr>
                        </a:solidFill>
                        <a:latin typeface="Georgia Pro Bold" panose="02040802050405020203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190431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863AD208-26C8-4299-B27F-F0A7C7438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73" y="2153961"/>
            <a:ext cx="18660970" cy="843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D64D1A76-BC5C-4402-835C-2A0F148F3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289566"/>
              </p:ext>
            </p:extLst>
          </p:nvPr>
        </p:nvGraphicFramePr>
        <p:xfrm>
          <a:off x="1404510" y="11562039"/>
          <a:ext cx="17193732" cy="596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3732">
                  <a:extLst>
                    <a:ext uri="{9D8B030D-6E8A-4147-A177-3AD203B41FA5}">
                      <a16:colId xmlns:a16="http://schemas.microsoft.com/office/drawing/2014/main" val="156192854"/>
                    </a:ext>
                  </a:extLst>
                </a:gridCol>
              </a:tblGrid>
              <a:tr h="596668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rgbClr val="252525"/>
                          </a:solidFill>
                          <a:effectLst/>
                        </a:rPr>
                        <a:t>Figure: Validation of clusters using silhouette scores and comparison of two filter methods for different cancer types</a:t>
                      </a:r>
                      <a:endParaRPr lang="en-IN" sz="20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468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154618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10522C-09AC-AC4D-3170-E59793822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729" y="2252825"/>
            <a:ext cx="3903949" cy="39866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3C931B-86E9-7575-11CF-720D76905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591" y="1941747"/>
            <a:ext cx="4261112" cy="4297688"/>
          </a:xfrm>
          <a:prstGeom prst="rect">
            <a:avLst/>
          </a:prstGeom>
        </p:spPr>
      </p:pic>
      <p:sp>
        <p:nvSpPr>
          <p:cNvPr id="5" name="TextBox 11">
            <a:extLst>
              <a:ext uri="{FF2B5EF4-FFF2-40B4-BE49-F238E27FC236}">
                <a16:creationId xmlns:a16="http://schemas.microsoft.com/office/drawing/2014/main" id="{6E66DBA6-75CE-9DA8-F7CF-3570DBFEAF41}"/>
              </a:ext>
            </a:extLst>
          </p:cNvPr>
          <p:cNvSpPr txBox="1"/>
          <p:nvPr/>
        </p:nvSpPr>
        <p:spPr>
          <a:xfrm>
            <a:off x="542510" y="788808"/>
            <a:ext cx="8920208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3600" u="none" strike="noStrike" dirty="0">
                <a:solidFill>
                  <a:srgbClr val="000000"/>
                </a:solidFill>
                <a:latin typeface="Georgia Pro Bold"/>
              </a:rPr>
              <a:t>Results from </a:t>
            </a:r>
            <a:r>
              <a:rPr lang="en-US" sz="3600" u="none" strike="noStrike" dirty="0" err="1">
                <a:solidFill>
                  <a:srgbClr val="000000"/>
                </a:solidFill>
                <a:latin typeface="Georgia Pro Bold"/>
              </a:rPr>
              <a:t>Varclust</a:t>
            </a:r>
            <a:r>
              <a:rPr lang="en-US" sz="3600" u="none" strike="noStrike" dirty="0">
                <a:solidFill>
                  <a:srgbClr val="000000"/>
                </a:solidFill>
                <a:latin typeface="Georgia Pro Bold"/>
              </a:rPr>
              <a:t> + </a:t>
            </a:r>
            <a:r>
              <a:rPr lang="en-US" sz="3600" u="none" strike="noStrike" dirty="0" err="1">
                <a:solidFill>
                  <a:srgbClr val="000000"/>
                </a:solidFill>
                <a:latin typeface="Georgia Pro Bold"/>
              </a:rPr>
              <a:t>Meanshift</a:t>
            </a:r>
            <a:endParaRPr lang="en-US" sz="3600" u="none" strike="noStrike" dirty="0">
              <a:solidFill>
                <a:srgbClr val="000000"/>
              </a:solidFill>
              <a:latin typeface="Georgia Pro Bold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ACACA6-6EB9-CC0B-BB74-3B891EA7A5FB}"/>
              </a:ext>
            </a:extLst>
          </p:cNvPr>
          <p:cNvCxnSpPr/>
          <p:nvPr/>
        </p:nvCxnSpPr>
        <p:spPr>
          <a:xfrm>
            <a:off x="630192" y="1691014"/>
            <a:ext cx="2689205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4352EE4-4A5B-4C66-A416-90D97B031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117" y="6858000"/>
            <a:ext cx="4261112" cy="42976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A8D755D-3B59-4462-BC2C-2CC4E8D845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2629" y="6857999"/>
            <a:ext cx="4261112" cy="42976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FD507EC-A4C3-43AB-BE07-F861E6DC94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155" y="2252825"/>
            <a:ext cx="4261112" cy="42976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074C353-31B3-4EB3-9AED-1749801BCB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845" y="6755137"/>
            <a:ext cx="4306833" cy="429768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C6D97D-4EBF-46A2-961F-87889D7730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957" y="2252824"/>
            <a:ext cx="4261112" cy="4297689"/>
          </a:xfrm>
          <a:prstGeom prst="rect">
            <a:avLst/>
          </a:prstGeom>
        </p:spPr>
      </p:pic>
      <p:graphicFrame>
        <p:nvGraphicFramePr>
          <p:cNvPr id="25" name="Table 6">
            <a:extLst>
              <a:ext uri="{FF2B5EF4-FFF2-40B4-BE49-F238E27FC236}">
                <a16:creationId xmlns:a16="http://schemas.microsoft.com/office/drawing/2014/main" id="{894D5B0F-B675-4928-A350-DF9A2F4396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309439"/>
              </p:ext>
            </p:extLst>
          </p:nvPr>
        </p:nvGraphicFramePr>
        <p:xfrm>
          <a:off x="1443845" y="12114719"/>
          <a:ext cx="17193732" cy="596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3732">
                  <a:extLst>
                    <a:ext uri="{9D8B030D-6E8A-4147-A177-3AD203B41FA5}">
                      <a16:colId xmlns:a16="http://schemas.microsoft.com/office/drawing/2014/main" val="156192854"/>
                    </a:ext>
                  </a:extLst>
                </a:gridCol>
              </a:tblGrid>
              <a:tr h="596668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rgbClr val="252525"/>
                          </a:solidFill>
                          <a:effectLst/>
                        </a:rPr>
                        <a:t>Figure: Convex hull of each cancer using </a:t>
                      </a:r>
                      <a:r>
                        <a:rPr lang="en-US" sz="2000" b="1" dirty="0" err="1">
                          <a:solidFill>
                            <a:srgbClr val="252525"/>
                          </a:solidFill>
                          <a:effectLst/>
                        </a:rPr>
                        <a:t>meanshift</a:t>
                      </a:r>
                      <a:r>
                        <a:rPr lang="en-US" sz="2000" b="1" dirty="0">
                          <a:solidFill>
                            <a:srgbClr val="252525"/>
                          </a:solidFill>
                          <a:effectLst/>
                        </a:rPr>
                        <a:t> clustering algorithm</a:t>
                      </a:r>
                      <a:endParaRPr lang="en-IN" sz="20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468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446898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0FEB734-D921-420C-A5A2-847F68CCBE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639781"/>
              </p:ext>
            </p:extLst>
          </p:nvPr>
        </p:nvGraphicFramePr>
        <p:xfrm>
          <a:off x="1421530" y="963825"/>
          <a:ext cx="16254942" cy="930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4942">
                  <a:extLst>
                    <a:ext uri="{9D8B030D-6E8A-4147-A177-3AD203B41FA5}">
                      <a16:colId xmlns:a16="http://schemas.microsoft.com/office/drawing/2014/main" val="802426022"/>
                    </a:ext>
                  </a:extLst>
                </a:gridCol>
              </a:tblGrid>
              <a:tr h="930290">
                <a:tc>
                  <a:txBody>
                    <a:bodyPr/>
                    <a:lstStyle/>
                    <a:p>
                      <a:pPr algn="l"/>
                      <a:r>
                        <a:rPr lang="en-US" sz="36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rgia Pro Bold" panose="02040802050405020203" pitchFamily="18" charset="0"/>
                        </a:rPr>
                        <a:t>Clusters of </a:t>
                      </a:r>
                      <a:r>
                        <a:rPr lang="en-US" sz="36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rgia Pro Bold" panose="02040802050405020203" pitchFamily="18" charset="0"/>
                        </a:rPr>
                        <a:t>Varclust</a:t>
                      </a:r>
                      <a:r>
                        <a:rPr lang="en-US" sz="36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Georgia Pro Bold" panose="02040802050405020203" pitchFamily="18" charset="0"/>
                        </a:rPr>
                        <a:t> (AF):</a:t>
                      </a:r>
                      <a:endParaRPr lang="en-IN" sz="3600" dirty="0">
                        <a:solidFill>
                          <a:schemeClr val="bg2">
                            <a:lumMod val="10000"/>
                          </a:schemeClr>
                        </a:solidFill>
                        <a:latin typeface="Georgia Pro Bold" panose="02040802050405020203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98260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6D588D3-1A87-4D08-B082-F457CE410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915" y="1894115"/>
            <a:ext cx="4133096" cy="41605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8F47D2-5C5D-456A-BF77-55F49D20C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386" y="1894115"/>
            <a:ext cx="4133096" cy="41605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F9C433-D5DD-4D09-92C0-DA843CD61B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836" y="1894115"/>
            <a:ext cx="4133096" cy="41605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C58FF0-A02C-4EB5-83B1-F983B62C03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4694" y="1894115"/>
            <a:ext cx="4325121" cy="4160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BAB078-5D38-4823-ACB3-79EF0E45FC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915" y="6858000"/>
            <a:ext cx="4133096" cy="41605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FF2E46-D851-4F4D-B6D2-029FFD4326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786" y="6858000"/>
            <a:ext cx="4387440" cy="44165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94C333-9725-49A1-9FAD-FB9DAE2E2D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836" y="6858000"/>
            <a:ext cx="4387440" cy="44165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83AEA5-0283-4BEC-A8D0-CA3D53AEA1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1276" y="6889366"/>
            <a:ext cx="4325121" cy="4353827"/>
          </a:xfrm>
          <a:prstGeom prst="rect">
            <a:avLst/>
          </a:prstGeom>
        </p:spPr>
      </p:pic>
      <p:graphicFrame>
        <p:nvGraphicFramePr>
          <p:cNvPr id="11" name="Table 6">
            <a:extLst>
              <a:ext uri="{FF2B5EF4-FFF2-40B4-BE49-F238E27FC236}">
                <a16:creationId xmlns:a16="http://schemas.microsoft.com/office/drawing/2014/main" id="{00E31F95-5F5B-4A57-AE78-AC30038ADB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587223"/>
              </p:ext>
            </p:extLst>
          </p:nvPr>
        </p:nvGraphicFramePr>
        <p:xfrm>
          <a:off x="1404510" y="11562039"/>
          <a:ext cx="17193732" cy="596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3732">
                  <a:extLst>
                    <a:ext uri="{9D8B030D-6E8A-4147-A177-3AD203B41FA5}">
                      <a16:colId xmlns:a16="http://schemas.microsoft.com/office/drawing/2014/main" val="156192854"/>
                    </a:ext>
                  </a:extLst>
                </a:gridCol>
              </a:tblGrid>
              <a:tr h="596668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rgbClr val="252525"/>
                          </a:solidFill>
                          <a:effectLst/>
                        </a:rPr>
                        <a:t>Figure: Example of cluster plots of </a:t>
                      </a:r>
                      <a:r>
                        <a:rPr lang="en-US" sz="2000" b="1" dirty="0" err="1">
                          <a:solidFill>
                            <a:srgbClr val="252525"/>
                          </a:solidFill>
                          <a:effectLst/>
                        </a:rPr>
                        <a:t>Varclust</a:t>
                      </a:r>
                      <a:r>
                        <a:rPr lang="en-US" sz="2000" b="1" dirty="0">
                          <a:solidFill>
                            <a:srgbClr val="252525"/>
                          </a:solidFill>
                          <a:effectLst/>
                        </a:rPr>
                        <a:t> using AF (</a:t>
                      </a:r>
                      <a:r>
                        <a:rPr lang="en-IN" sz="20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&gt;= 0.01 and &lt;= 0.5</a:t>
                      </a:r>
                      <a:r>
                        <a:rPr lang="en-US" sz="2000" b="1" dirty="0">
                          <a:solidFill>
                            <a:srgbClr val="252525"/>
                          </a:solidFill>
                          <a:effectLst/>
                        </a:rPr>
                        <a:t>) filter on VCF file.</a:t>
                      </a:r>
                      <a:endParaRPr lang="en-IN" sz="20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468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22164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4025</TotalTime>
  <Words>1015</Words>
  <Application>Microsoft Office PowerPoint</Application>
  <PresentationFormat>Custom</PresentationFormat>
  <Paragraphs>304</Paragraphs>
  <Slides>19</Slides>
  <Notes>2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Calibri Light</vt:lpstr>
      <vt:lpstr>Georgia Pro Bold</vt:lpstr>
      <vt:lpstr>Helvetica Neue</vt:lpstr>
      <vt:lpstr>Helvetica Neue Medium</vt:lpstr>
      <vt:lpstr>Muli Regular</vt:lpstr>
      <vt:lpstr>1_Office Theme</vt:lpstr>
      <vt:lpstr>21_BasicWhite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 Riad</dc:creator>
  <cp:lastModifiedBy>pragati@4basecare.com</cp:lastModifiedBy>
  <cp:revision>311</cp:revision>
  <dcterms:created xsi:type="dcterms:W3CDTF">2022-11-28T06:36:54Z</dcterms:created>
  <dcterms:modified xsi:type="dcterms:W3CDTF">2024-01-24T16:16:14Z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1033-4.3.0.7581</vt:lpwstr>
  </property>
</Properties>
</file>